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charts/colors2.xml" ContentType="application/vnd.ms-office.chartcolorstyle+xml"/>
  <Override PartName="/ppt/charts/colors3.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docProps/custom.xml" ContentType="application/vnd.openxmlformats-officedocument.custom-properties+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Default Extension="xlsx" ContentType="application/vnd.openxmlformats-officedocument.spreadsheetml.sheet"/>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rawings/drawing3.xml" ContentType="application/vnd.openxmlformats-officedocument.drawingml.chartshapes+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8" r:id="rId3"/>
    <p:sldId id="264" r:id="rId4"/>
    <p:sldId id="271" r:id="rId5"/>
    <p:sldId id="266" r:id="rId6"/>
    <p:sldId id="261" r:id="rId7"/>
    <p:sldId id="262" r:id="rId8"/>
    <p:sldId id="268" r:id="rId9"/>
    <p:sldId id="267" r:id="rId10"/>
    <p:sldId id="269" r:id="rId11"/>
    <p:sldId id="272"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既定のセクション" id="{4210DA63-1327-4342-94B6-81FF1B025FA9}">
          <p14:sldIdLst>
            <p14:sldId id="256"/>
            <p14:sldId id="258"/>
            <p14:sldId id="264"/>
            <p14:sldId id="271"/>
            <p14:sldId id="266"/>
            <p14:sldId id="261"/>
          </p14:sldIdLst>
        </p14:section>
        <p14:section name="タイトルなしのセクション" id="{7E81B076-3543-463E-9F2D-E76B2E33BC2C}">
          <p14:sldIdLst>
            <p14:sldId id="262"/>
            <p14:sldId id="268"/>
            <p14:sldId id="267"/>
            <p14:sldId id="269"/>
            <p14:sldId id="27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5050"/>
    <a:srgbClr val="CCCCFF"/>
    <a:srgbClr val="CC99FF"/>
    <a:srgbClr val="FF7C80"/>
    <a:srgbClr val="FF99FF"/>
    <a:srgbClr val="CCFFFF"/>
    <a:srgbClr val="FFCCCC"/>
    <a:srgbClr val="66FF99"/>
    <a:srgbClr val="00CC99"/>
    <a:srgbClr val="00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337" autoAdjust="0"/>
    <p:restoredTop sz="95622" autoAdjust="0"/>
  </p:normalViewPr>
  <p:slideViewPr>
    <p:cSldViewPr snapToGrid="0">
      <p:cViewPr varScale="1">
        <p:scale>
          <a:sx n="82" d="100"/>
          <a:sy n="82" d="100"/>
        </p:scale>
        <p:origin x="-912"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oleObject" Target="NULL" TargetMode="External"/><Relationship Id="rId4"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2.xlsx"/><Relationship Id="rId1" Type="http://schemas.openxmlformats.org/officeDocument/2006/relationships/themeOverride" Target="../theme/themeOverride2.xml"/><Relationship Id="rId5" Type="http://schemas.microsoft.com/office/2011/relationships/chartStyle" Target="style2.xml"/><Relationship Id="rId4" Type="http://schemas.microsoft.com/office/2011/relationships/chartColorStyle" Target="colors2.xml"/></Relationships>
</file>

<file path=ppt/charts/_rels/chart5.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4.xml"/><Relationship Id="rId1" Type="http://schemas.openxmlformats.org/officeDocument/2006/relationships/oleObject" Target="file:///C:\Users\Abe\Desktop\&#9733;&#26494;&#20239;(&#19968;&#33324;)0001-0571_0710(&#35079;&#25968;&#22238;&#31572;&#36229;&#36942;&#20462;&#27491;,&#36039;&#26009;&#29992;).xlsx" TargetMode="External"/><Relationship Id="rId4" Type="http://schemas.microsoft.com/office/2011/relationships/chartStyle" Target="style3.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NULL"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lineChart>
        <c:grouping val="standard"/>
        <c:ser>
          <c:idx val="0"/>
          <c:order val="0"/>
          <c:tx>
            <c:strRef>
              <c:f>'(概要版)表1-2'!$R$4</c:f>
              <c:strCache>
                <c:ptCount val="1"/>
                <c:pt idx="0">
                  <c:v>総人口（人）</c:v>
                </c:pt>
              </c:strCache>
            </c:strRef>
          </c:tx>
          <c:spPr>
            <a:ln w="28575" cap="rnd">
              <a:solidFill>
                <a:srgbClr val="FF0000"/>
              </a:solidFill>
              <a:round/>
            </a:ln>
            <a:effectLst/>
          </c:spPr>
          <c:marker>
            <c:symbol val="none"/>
          </c:marker>
          <c:dPt>
            <c:idx val="6"/>
            <c:marker>
              <c:symbol val="circle"/>
              <c:size val="5"/>
              <c:spPr>
                <a:solidFill>
                  <a:srgbClr val="FF0000"/>
                </a:solidFill>
                <a:ln w="9525">
                  <a:solidFill>
                    <a:schemeClr val="tx1"/>
                  </a:solidFill>
                </a:ln>
                <a:effectLst/>
              </c:spPr>
            </c:marker>
            <c:spPr>
              <a:ln w="28575" cap="rnd">
                <a:solidFill>
                  <a:srgbClr val="FF0000"/>
                </a:solidFill>
                <a:round/>
              </a:ln>
              <a:effectLst/>
            </c:spPr>
          </c:dPt>
          <c:dPt>
            <c:idx val="10"/>
            <c:marker>
              <c:symbol val="circle"/>
              <c:size val="5"/>
              <c:spPr>
                <a:solidFill>
                  <a:srgbClr val="FF0000"/>
                </a:solidFill>
                <a:ln w="9525">
                  <a:solidFill>
                    <a:schemeClr val="tx1"/>
                  </a:solidFill>
                </a:ln>
                <a:effectLst/>
              </c:spPr>
            </c:marker>
            <c:spPr>
              <a:ln w="28575" cap="rnd">
                <a:solidFill>
                  <a:srgbClr val="FF0000"/>
                </a:solidFill>
                <a:round/>
              </a:ln>
              <a:effectLst/>
            </c:spPr>
          </c:dPt>
          <c:dPt>
            <c:idx val="12"/>
            <c:marker>
              <c:symbol val="circle"/>
              <c:size val="5"/>
              <c:spPr>
                <a:solidFill>
                  <a:srgbClr val="FF0000"/>
                </a:solidFill>
                <a:ln w="9525">
                  <a:solidFill>
                    <a:schemeClr val="tx1"/>
                  </a:solidFill>
                </a:ln>
                <a:effectLst/>
              </c:spPr>
            </c:marker>
            <c:spPr>
              <a:ln w="28575" cap="rnd">
                <a:solidFill>
                  <a:srgbClr val="FF0000"/>
                </a:solidFill>
                <a:round/>
              </a:ln>
              <a:effectLst/>
            </c:spPr>
          </c:dPt>
          <c:dPt>
            <c:idx val="16"/>
            <c:marker>
              <c:symbol val="circle"/>
              <c:size val="5"/>
              <c:spPr>
                <a:solidFill>
                  <a:srgbClr val="FF0000"/>
                </a:solidFill>
                <a:ln w="9525">
                  <a:solidFill>
                    <a:schemeClr val="tx1"/>
                  </a:solidFill>
                </a:ln>
                <a:effectLst/>
              </c:spPr>
            </c:marker>
            <c:spPr>
              <a:ln w="28575" cap="rnd">
                <a:solidFill>
                  <a:srgbClr val="FF0000"/>
                </a:solidFill>
                <a:round/>
              </a:ln>
              <a:effectLst/>
            </c:spPr>
          </c:dPt>
          <c:dLbls>
            <c:dLbl>
              <c:idx val="6"/>
              <c:layout>
                <c:manualLayout>
                  <c:x val="-3.1179515087611978E-2"/>
                  <c:y val="-3.7036961288929887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0"/>
              <c:layout>
                <c:manualLayout>
                  <c:x val="-3.3333333333333451E-2"/>
                  <c:y val="-4.166666666666669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2"/>
              <c:layout>
                <c:manualLayout>
                  <c:x val="-3.2505342879656444E-2"/>
                  <c:y val="-3.817931849427921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6"/>
              <c:layout>
                <c:manualLayout>
                  <c:x val="-2.2936117866476393E-2"/>
                  <c:y val="-4.172682960084541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elete val="1"/>
            <c:extLst>
              <c:ext xmlns:c15="http://schemas.microsoft.com/office/drawing/2012/chart" uri="{CE6537A1-D6FC-4f65-9D91-7224C49458BB}">
                <c15:showLeaderLines val="0"/>
              </c:ext>
            </c:extLst>
          </c:dLbls>
          <c:cat>
            <c:numRef>
              <c:f>'(概要版)表1-2'!$B$5:$B$45</c:f>
              <c:numCache>
                <c:formatCode>0_);[Red]\(0\)</c:formatCode>
                <c:ptCount val="17"/>
                <c:pt idx="0">
                  <c:v>1980</c:v>
                </c:pt>
                <c:pt idx="1">
                  <c:v>1985</c:v>
                </c:pt>
                <c:pt idx="2">
                  <c:v>1990</c:v>
                </c:pt>
                <c:pt idx="3">
                  <c:v>1995</c:v>
                </c:pt>
                <c:pt idx="4">
                  <c:v>2000</c:v>
                </c:pt>
                <c:pt idx="5">
                  <c:v>2005</c:v>
                </c:pt>
                <c:pt idx="6" formatCode="General">
                  <c:v>2010</c:v>
                </c:pt>
                <c:pt idx="7" formatCode="General">
                  <c:v>2015</c:v>
                </c:pt>
                <c:pt idx="8" formatCode="General">
                  <c:v>2020</c:v>
                </c:pt>
                <c:pt idx="9" formatCode="General">
                  <c:v>2025</c:v>
                </c:pt>
                <c:pt idx="10" formatCode="General">
                  <c:v>2030</c:v>
                </c:pt>
                <c:pt idx="11" formatCode="General">
                  <c:v>2035</c:v>
                </c:pt>
                <c:pt idx="12" formatCode="General">
                  <c:v>2040</c:v>
                </c:pt>
                <c:pt idx="13" formatCode="General">
                  <c:v>2045</c:v>
                </c:pt>
                <c:pt idx="14" formatCode="General">
                  <c:v>2050</c:v>
                </c:pt>
                <c:pt idx="15" formatCode="General">
                  <c:v>2055</c:v>
                </c:pt>
                <c:pt idx="16" formatCode="General">
                  <c:v>2060</c:v>
                </c:pt>
              </c:numCache>
            </c:numRef>
          </c:cat>
          <c:val>
            <c:numRef>
              <c:f>'(概要版)表1-2'!$R$5:$R$45</c:f>
              <c:numCache>
                <c:formatCode>#,##0;[Red]\-#,##0</c:formatCode>
                <c:ptCount val="17"/>
                <c:pt idx="0">
                  <c:v>18462</c:v>
                </c:pt>
                <c:pt idx="1">
                  <c:v>20340</c:v>
                </c:pt>
                <c:pt idx="2">
                  <c:v>24194</c:v>
                </c:pt>
                <c:pt idx="3">
                  <c:v>27775</c:v>
                </c:pt>
                <c:pt idx="4">
                  <c:v>29021</c:v>
                </c:pt>
                <c:pt idx="5">
                  <c:v>30857</c:v>
                </c:pt>
                <c:pt idx="6">
                  <c:v>31153</c:v>
                </c:pt>
                <c:pt idx="7">
                  <c:v>31026</c:v>
                </c:pt>
                <c:pt idx="8">
                  <c:v>30559</c:v>
                </c:pt>
                <c:pt idx="9">
                  <c:v>29743</c:v>
                </c:pt>
                <c:pt idx="10">
                  <c:v>28689</c:v>
                </c:pt>
                <c:pt idx="11">
                  <c:v>27470</c:v>
                </c:pt>
                <c:pt idx="12">
                  <c:v>26152</c:v>
                </c:pt>
                <c:pt idx="13">
                  <c:v>24772</c:v>
                </c:pt>
                <c:pt idx="14">
                  <c:v>23331</c:v>
                </c:pt>
                <c:pt idx="15">
                  <c:v>21811</c:v>
                </c:pt>
                <c:pt idx="16">
                  <c:v>20213</c:v>
                </c:pt>
              </c:numCache>
            </c:numRef>
          </c:val>
        </c:ser>
        <c:ser>
          <c:idx val="2"/>
          <c:order val="1"/>
          <c:tx>
            <c:strRef>
              <c:f>'(概要版)表1-2'!$T$4</c:f>
              <c:strCache>
                <c:ptCount val="1"/>
                <c:pt idx="0">
                  <c:v>年少人口(0～14歳）（人）</c:v>
                </c:pt>
              </c:strCache>
            </c:strRef>
          </c:tx>
          <c:spPr>
            <a:ln w="19050" cap="rnd">
              <a:solidFill>
                <a:srgbClr val="00B050"/>
              </a:solidFill>
              <a:prstDash val="sysDash"/>
              <a:round/>
            </a:ln>
            <a:effectLst/>
          </c:spPr>
          <c:marker>
            <c:symbol val="none"/>
          </c:marker>
          <c:dPt>
            <c:idx val="6"/>
            <c:marker>
              <c:symbol val="circle"/>
              <c:size val="5"/>
              <c:spPr>
                <a:solidFill>
                  <a:srgbClr val="00B050"/>
                </a:solidFill>
                <a:ln w="9525">
                  <a:solidFill>
                    <a:schemeClr val="accent6">
                      <a:lumMod val="50000"/>
                    </a:schemeClr>
                  </a:solidFill>
                </a:ln>
                <a:effectLst/>
              </c:spPr>
            </c:marker>
          </c:dPt>
          <c:dPt>
            <c:idx val="10"/>
            <c:marker>
              <c:symbol val="circle"/>
              <c:size val="5"/>
              <c:spPr>
                <a:solidFill>
                  <a:srgbClr val="00B050"/>
                </a:solidFill>
                <a:ln w="9525">
                  <a:solidFill>
                    <a:schemeClr val="accent6">
                      <a:lumMod val="50000"/>
                    </a:schemeClr>
                  </a:solidFill>
                </a:ln>
                <a:effectLst/>
              </c:spPr>
            </c:marker>
          </c:dPt>
          <c:dPt>
            <c:idx val="12"/>
            <c:marker>
              <c:symbol val="circle"/>
              <c:size val="5"/>
              <c:spPr>
                <a:solidFill>
                  <a:srgbClr val="00B050"/>
                </a:solidFill>
                <a:ln w="9525">
                  <a:solidFill>
                    <a:schemeClr val="accent6">
                      <a:lumMod val="50000"/>
                    </a:schemeClr>
                  </a:solidFill>
                </a:ln>
                <a:effectLst/>
              </c:spPr>
            </c:marker>
          </c:dPt>
          <c:dPt>
            <c:idx val="16"/>
            <c:marker>
              <c:symbol val="circle"/>
              <c:size val="5"/>
              <c:spPr>
                <a:solidFill>
                  <a:srgbClr val="00B050"/>
                </a:solidFill>
                <a:ln w="9525">
                  <a:solidFill>
                    <a:schemeClr val="accent6">
                      <a:lumMod val="50000"/>
                    </a:schemeClr>
                  </a:solidFill>
                </a:ln>
                <a:effectLst/>
              </c:spPr>
            </c:marker>
          </c:dPt>
          <c:dLbls>
            <c:dLbl>
              <c:idx val="6"/>
              <c:layout>
                <c:manualLayout>
                  <c:x val="-2.5917926565874837E-2"/>
                  <c:y val="3.463203463203454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Val val="1"/>
              <c:extLst>
                <c:ext xmlns:c15="http://schemas.microsoft.com/office/drawing/2012/chart" uri="{CE6537A1-D6FC-4f65-9D91-7224C49458BB}">
                  <c15:layout/>
                </c:ext>
              </c:extLst>
            </c:dLbl>
            <c:dLbl>
              <c:idx val="10"/>
              <c:layout>
                <c:manualLayout>
                  <c:x val="-2.7267790230324915E-2"/>
                  <c:y val="3.048346229448595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2"/>
              <c:layout>
                <c:manualLayout>
                  <c:x val="-2.6961786364177481E-2"/>
                  <c:y val="3.6495892558884677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6"/>
              <c:layout>
                <c:manualLayout>
                  <c:x val="-2.8083762747799234E-2"/>
                  <c:y val="3.132517526218307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elete val="1"/>
            <c:extLst>
              <c:ext xmlns:c15="http://schemas.microsoft.com/office/drawing/2012/chart" uri="{CE6537A1-D6FC-4f65-9D91-7224C49458BB}">
                <c15:showLeaderLines val="0"/>
              </c:ext>
            </c:extLst>
          </c:dLbls>
          <c:cat>
            <c:numRef>
              <c:f>'(概要版)表1-2'!$B$5:$B$45</c:f>
              <c:numCache>
                <c:formatCode>0_);[Red]\(0\)</c:formatCode>
                <c:ptCount val="17"/>
                <c:pt idx="0">
                  <c:v>1980</c:v>
                </c:pt>
                <c:pt idx="1">
                  <c:v>1985</c:v>
                </c:pt>
                <c:pt idx="2">
                  <c:v>1990</c:v>
                </c:pt>
                <c:pt idx="3">
                  <c:v>1995</c:v>
                </c:pt>
                <c:pt idx="4">
                  <c:v>2000</c:v>
                </c:pt>
                <c:pt idx="5">
                  <c:v>2005</c:v>
                </c:pt>
                <c:pt idx="6" formatCode="General">
                  <c:v>2010</c:v>
                </c:pt>
                <c:pt idx="7" formatCode="General">
                  <c:v>2015</c:v>
                </c:pt>
                <c:pt idx="8" formatCode="General">
                  <c:v>2020</c:v>
                </c:pt>
                <c:pt idx="9" formatCode="General">
                  <c:v>2025</c:v>
                </c:pt>
                <c:pt idx="10" formatCode="General">
                  <c:v>2030</c:v>
                </c:pt>
                <c:pt idx="11" formatCode="General">
                  <c:v>2035</c:v>
                </c:pt>
                <c:pt idx="12" formatCode="General">
                  <c:v>2040</c:v>
                </c:pt>
                <c:pt idx="13" formatCode="General">
                  <c:v>2045</c:v>
                </c:pt>
                <c:pt idx="14" formatCode="General">
                  <c:v>2050</c:v>
                </c:pt>
                <c:pt idx="15" formatCode="General">
                  <c:v>2055</c:v>
                </c:pt>
                <c:pt idx="16" formatCode="General">
                  <c:v>2060</c:v>
                </c:pt>
              </c:numCache>
            </c:numRef>
          </c:cat>
          <c:val>
            <c:numRef>
              <c:f>'(概要版)表1-2'!$T$5:$T$45</c:f>
              <c:numCache>
                <c:formatCode>#,##0;[Red]\-#,##0</c:formatCode>
                <c:ptCount val="17"/>
                <c:pt idx="0">
                  <c:v>5251</c:v>
                </c:pt>
                <c:pt idx="1">
                  <c:v>5094</c:v>
                </c:pt>
                <c:pt idx="2">
                  <c:v>5084</c:v>
                </c:pt>
                <c:pt idx="3">
                  <c:v>5246</c:v>
                </c:pt>
                <c:pt idx="4">
                  <c:v>4889</c:v>
                </c:pt>
                <c:pt idx="5">
                  <c:v>5059</c:v>
                </c:pt>
                <c:pt idx="6">
                  <c:v>4636</c:v>
                </c:pt>
                <c:pt idx="7">
                  <c:v>4080</c:v>
                </c:pt>
                <c:pt idx="8">
                  <c:v>3585</c:v>
                </c:pt>
                <c:pt idx="9">
                  <c:v>3236</c:v>
                </c:pt>
                <c:pt idx="10">
                  <c:v>2913</c:v>
                </c:pt>
                <c:pt idx="11">
                  <c:v>2718</c:v>
                </c:pt>
                <c:pt idx="12">
                  <c:v>2597</c:v>
                </c:pt>
                <c:pt idx="13">
                  <c:v>2438</c:v>
                </c:pt>
                <c:pt idx="14">
                  <c:v>2217</c:v>
                </c:pt>
                <c:pt idx="15">
                  <c:v>1971</c:v>
                </c:pt>
                <c:pt idx="16">
                  <c:v>1761</c:v>
                </c:pt>
              </c:numCache>
            </c:numRef>
          </c:val>
        </c:ser>
        <c:ser>
          <c:idx val="1"/>
          <c:order val="2"/>
          <c:tx>
            <c:strRef>
              <c:f>'(概要版)表1-2'!$S$4</c:f>
              <c:strCache>
                <c:ptCount val="1"/>
                <c:pt idx="0">
                  <c:v>生産年齢人口（15～64歳）（人）</c:v>
                </c:pt>
              </c:strCache>
            </c:strRef>
          </c:tx>
          <c:spPr>
            <a:ln w="19050" cap="rnd">
              <a:solidFill>
                <a:schemeClr val="accent4"/>
              </a:solidFill>
              <a:prstDash val="sysDash"/>
              <a:round/>
            </a:ln>
            <a:effectLst/>
          </c:spPr>
          <c:marker>
            <c:symbol val="none"/>
          </c:marker>
          <c:dPt>
            <c:idx val="6"/>
            <c:marker>
              <c:symbol val="circle"/>
              <c:size val="5"/>
              <c:spPr>
                <a:solidFill>
                  <a:schemeClr val="accent4"/>
                </a:solidFill>
                <a:ln w="9525">
                  <a:solidFill>
                    <a:schemeClr val="tx1"/>
                  </a:solidFill>
                </a:ln>
                <a:effectLst/>
              </c:spPr>
            </c:marker>
          </c:dPt>
          <c:dPt>
            <c:idx val="10"/>
            <c:marker>
              <c:symbol val="circle"/>
              <c:size val="5"/>
              <c:spPr>
                <a:solidFill>
                  <a:schemeClr val="accent4"/>
                </a:solidFill>
                <a:ln w="9525">
                  <a:solidFill>
                    <a:schemeClr val="tx1"/>
                  </a:solidFill>
                </a:ln>
                <a:effectLst/>
              </c:spPr>
            </c:marker>
          </c:dPt>
          <c:dPt>
            <c:idx val="12"/>
            <c:marker>
              <c:symbol val="circle"/>
              <c:size val="5"/>
              <c:spPr>
                <a:solidFill>
                  <a:schemeClr val="accent4"/>
                </a:solidFill>
                <a:ln w="9525">
                  <a:solidFill>
                    <a:schemeClr val="tx1"/>
                  </a:solidFill>
                </a:ln>
                <a:effectLst/>
              </c:spPr>
            </c:marker>
          </c:dPt>
          <c:dPt>
            <c:idx val="16"/>
            <c:marker>
              <c:symbol val="circle"/>
              <c:size val="5"/>
              <c:spPr>
                <a:solidFill>
                  <a:schemeClr val="accent4"/>
                </a:solidFill>
                <a:ln w="9525">
                  <a:solidFill>
                    <a:schemeClr val="tx1"/>
                  </a:solidFill>
                </a:ln>
                <a:effectLst/>
              </c:spPr>
            </c:marker>
          </c:dPt>
          <c:dLbls>
            <c:dLbl>
              <c:idx val="6"/>
              <c:layout>
                <c:manualLayout>
                  <c:x val="-2.8095780684002057E-2"/>
                  <c:y val="-3.300860119757758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0"/>
              <c:layout>
                <c:manualLayout>
                  <c:x val="-3.4161210410253877E-2"/>
                  <c:y val="-3.535353535353531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2"/>
              <c:layout>
                <c:manualLayout>
                  <c:x val="-3.3333333333333381E-2"/>
                  <c:y val="-4.058447239549613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6"/>
              <c:layout>
                <c:manualLayout>
                  <c:x val="-1.8310572949439771E-2"/>
                  <c:y val="-4.058447239549613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elete val="1"/>
            <c:extLst>
              <c:ext xmlns:c15="http://schemas.microsoft.com/office/drawing/2012/chart" uri="{CE6537A1-D6FC-4f65-9D91-7224C49458BB}">
                <c15:showLeaderLines val="0"/>
              </c:ext>
            </c:extLst>
          </c:dLbls>
          <c:cat>
            <c:numRef>
              <c:f>'(概要版)表1-2'!$B$5:$B$45</c:f>
              <c:numCache>
                <c:formatCode>0_);[Red]\(0\)</c:formatCode>
                <c:ptCount val="17"/>
                <c:pt idx="0">
                  <c:v>1980</c:v>
                </c:pt>
                <c:pt idx="1">
                  <c:v>1985</c:v>
                </c:pt>
                <c:pt idx="2">
                  <c:v>1990</c:v>
                </c:pt>
                <c:pt idx="3">
                  <c:v>1995</c:v>
                </c:pt>
                <c:pt idx="4">
                  <c:v>2000</c:v>
                </c:pt>
                <c:pt idx="5">
                  <c:v>2005</c:v>
                </c:pt>
                <c:pt idx="6" formatCode="General">
                  <c:v>2010</c:v>
                </c:pt>
                <c:pt idx="7" formatCode="General">
                  <c:v>2015</c:v>
                </c:pt>
                <c:pt idx="8" formatCode="General">
                  <c:v>2020</c:v>
                </c:pt>
                <c:pt idx="9" formatCode="General">
                  <c:v>2025</c:v>
                </c:pt>
                <c:pt idx="10" formatCode="General">
                  <c:v>2030</c:v>
                </c:pt>
                <c:pt idx="11" formatCode="General">
                  <c:v>2035</c:v>
                </c:pt>
                <c:pt idx="12" formatCode="General">
                  <c:v>2040</c:v>
                </c:pt>
                <c:pt idx="13" formatCode="General">
                  <c:v>2045</c:v>
                </c:pt>
                <c:pt idx="14" formatCode="General">
                  <c:v>2050</c:v>
                </c:pt>
                <c:pt idx="15" formatCode="General">
                  <c:v>2055</c:v>
                </c:pt>
                <c:pt idx="16" formatCode="General">
                  <c:v>2060</c:v>
                </c:pt>
              </c:numCache>
            </c:numRef>
          </c:cat>
          <c:val>
            <c:numRef>
              <c:f>'(概要版)表1-2'!$S$5:$S$45</c:f>
              <c:numCache>
                <c:formatCode>#,##0;[Red]\-#,##0</c:formatCode>
                <c:ptCount val="17"/>
                <c:pt idx="0">
                  <c:v>11987</c:v>
                </c:pt>
                <c:pt idx="1">
                  <c:v>13732</c:v>
                </c:pt>
                <c:pt idx="2">
                  <c:v>17110</c:v>
                </c:pt>
                <c:pt idx="3">
                  <c:v>19909</c:v>
                </c:pt>
                <c:pt idx="4">
                  <c:v>20747</c:v>
                </c:pt>
                <c:pt idx="5">
                  <c:v>21161</c:v>
                </c:pt>
                <c:pt idx="6">
                  <c:v>20322</c:v>
                </c:pt>
                <c:pt idx="7">
                  <c:v>19090</c:v>
                </c:pt>
                <c:pt idx="8">
                  <c:v>18248</c:v>
                </c:pt>
                <c:pt idx="9">
                  <c:v>17603</c:v>
                </c:pt>
                <c:pt idx="10">
                  <c:v>16877</c:v>
                </c:pt>
                <c:pt idx="11">
                  <c:v>15413</c:v>
                </c:pt>
                <c:pt idx="12">
                  <c:v>13749</c:v>
                </c:pt>
                <c:pt idx="13">
                  <c:v>12726</c:v>
                </c:pt>
                <c:pt idx="14">
                  <c:v>11940</c:v>
                </c:pt>
                <c:pt idx="15">
                  <c:v>11216</c:v>
                </c:pt>
                <c:pt idx="16">
                  <c:v>10328</c:v>
                </c:pt>
              </c:numCache>
            </c:numRef>
          </c:val>
        </c:ser>
        <c:ser>
          <c:idx val="3"/>
          <c:order val="3"/>
          <c:tx>
            <c:strRef>
              <c:f>'(概要版)表1-2'!$U$4</c:f>
              <c:strCache>
                <c:ptCount val="1"/>
                <c:pt idx="0">
                  <c:v>老年人口（65歳～）（人）</c:v>
                </c:pt>
              </c:strCache>
            </c:strRef>
          </c:tx>
          <c:spPr>
            <a:ln w="19050" cap="rnd">
              <a:solidFill>
                <a:schemeClr val="accent5"/>
              </a:solidFill>
              <a:prstDash val="sysDash"/>
              <a:round/>
            </a:ln>
            <a:effectLst/>
          </c:spPr>
          <c:marker>
            <c:symbol val="none"/>
          </c:marker>
          <c:dPt>
            <c:idx val="6"/>
            <c:marker>
              <c:symbol val="circle"/>
              <c:size val="5"/>
              <c:spPr>
                <a:solidFill>
                  <a:schemeClr val="accent5"/>
                </a:solidFill>
                <a:ln w="9525">
                  <a:solidFill>
                    <a:schemeClr val="tx1"/>
                  </a:solidFill>
                </a:ln>
                <a:effectLst/>
              </c:spPr>
            </c:marker>
          </c:dPt>
          <c:dPt>
            <c:idx val="10"/>
            <c:marker>
              <c:symbol val="circle"/>
              <c:size val="5"/>
              <c:spPr>
                <a:solidFill>
                  <a:schemeClr val="accent5"/>
                </a:solidFill>
                <a:ln w="9525">
                  <a:solidFill>
                    <a:schemeClr val="tx1"/>
                  </a:solidFill>
                </a:ln>
                <a:effectLst/>
              </c:spPr>
            </c:marker>
          </c:dPt>
          <c:dPt>
            <c:idx val="12"/>
            <c:marker>
              <c:symbol val="circle"/>
              <c:size val="5"/>
              <c:spPr>
                <a:solidFill>
                  <a:schemeClr val="accent5"/>
                </a:solidFill>
                <a:ln w="9525">
                  <a:solidFill>
                    <a:schemeClr val="tx1"/>
                  </a:solidFill>
                </a:ln>
                <a:effectLst/>
              </c:spPr>
            </c:marker>
          </c:dPt>
          <c:dPt>
            <c:idx val="16"/>
            <c:marker>
              <c:symbol val="circle"/>
              <c:size val="5"/>
              <c:spPr>
                <a:solidFill>
                  <a:schemeClr val="accent5"/>
                </a:solidFill>
                <a:ln w="9525">
                  <a:solidFill>
                    <a:srgbClr val="7030A0"/>
                  </a:solidFill>
                </a:ln>
                <a:effectLst/>
              </c:spPr>
            </c:marker>
          </c:dPt>
          <c:dLbls>
            <c:dLbl>
              <c:idx val="6"/>
              <c:layout>
                <c:manualLayout>
                  <c:x val="-2.8197706388213405E-2"/>
                  <c:y val="-3.018281805683396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0"/>
              <c:layout>
                <c:manualLayout>
                  <c:x val="-2.6859860659966182E-2"/>
                  <c:y val="2.813875538284987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2"/>
              <c:layout>
                <c:manualLayout>
                  <c:x val="-2.7573794096472412E-2"/>
                  <c:y val="3.3008601197577474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Lbl>
              <c:idx val="16"/>
              <c:layout>
                <c:manualLayout>
                  <c:x val="-2.7777758881651841E-2"/>
                  <c:y val="3.475224687823117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r"/>
              <c:showVal val="1"/>
              <c:extLst>
                <c:ext xmlns:c15="http://schemas.microsoft.com/office/drawing/2012/chart" uri="{CE6537A1-D6FC-4f65-9D91-7224C49458BB}">
                  <c15:layout/>
                </c:ext>
              </c:extLst>
            </c:dLbl>
            <c:delete val="1"/>
            <c:extLst>
              <c:ext xmlns:c15="http://schemas.microsoft.com/office/drawing/2012/chart" uri="{CE6537A1-D6FC-4f65-9D91-7224C49458BB}">
                <c15:showLeaderLines val="0"/>
              </c:ext>
            </c:extLst>
          </c:dLbls>
          <c:cat>
            <c:numRef>
              <c:f>'(概要版)表1-2'!$B$5:$B$45</c:f>
              <c:numCache>
                <c:formatCode>0_);[Red]\(0\)</c:formatCode>
                <c:ptCount val="17"/>
                <c:pt idx="0">
                  <c:v>1980</c:v>
                </c:pt>
                <c:pt idx="1">
                  <c:v>1985</c:v>
                </c:pt>
                <c:pt idx="2">
                  <c:v>1990</c:v>
                </c:pt>
                <c:pt idx="3">
                  <c:v>1995</c:v>
                </c:pt>
                <c:pt idx="4">
                  <c:v>2000</c:v>
                </c:pt>
                <c:pt idx="5">
                  <c:v>2005</c:v>
                </c:pt>
                <c:pt idx="6" formatCode="General">
                  <c:v>2010</c:v>
                </c:pt>
                <c:pt idx="7" formatCode="General">
                  <c:v>2015</c:v>
                </c:pt>
                <c:pt idx="8" formatCode="General">
                  <c:v>2020</c:v>
                </c:pt>
                <c:pt idx="9" formatCode="General">
                  <c:v>2025</c:v>
                </c:pt>
                <c:pt idx="10" formatCode="General">
                  <c:v>2030</c:v>
                </c:pt>
                <c:pt idx="11" formatCode="General">
                  <c:v>2035</c:v>
                </c:pt>
                <c:pt idx="12" formatCode="General">
                  <c:v>2040</c:v>
                </c:pt>
                <c:pt idx="13" formatCode="General">
                  <c:v>2045</c:v>
                </c:pt>
                <c:pt idx="14" formatCode="General">
                  <c:v>2050</c:v>
                </c:pt>
                <c:pt idx="15" formatCode="General">
                  <c:v>2055</c:v>
                </c:pt>
                <c:pt idx="16" formatCode="General">
                  <c:v>2060</c:v>
                </c:pt>
              </c:numCache>
            </c:numRef>
          </c:cat>
          <c:val>
            <c:numRef>
              <c:f>'(概要版)表1-2'!$U$5:$U$45</c:f>
              <c:numCache>
                <c:formatCode>#,##0;[Red]\-#,##0</c:formatCode>
                <c:ptCount val="17"/>
                <c:pt idx="0">
                  <c:v>1220</c:v>
                </c:pt>
                <c:pt idx="1">
                  <c:v>1512</c:v>
                </c:pt>
                <c:pt idx="2">
                  <c:v>1972</c:v>
                </c:pt>
                <c:pt idx="3">
                  <c:v>2575</c:v>
                </c:pt>
                <c:pt idx="4">
                  <c:v>3381</c:v>
                </c:pt>
                <c:pt idx="5">
                  <c:v>4631</c:v>
                </c:pt>
                <c:pt idx="6">
                  <c:v>6195</c:v>
                </c:pt>
                <c:pt idx="7">
                  <c:v>7856</c:v>
                </c:pt>
                <c:pt idx="8">
                  <c:v>8726</c:v>
                </c:pt>
                <c:pt idx="9">
                  <c:v>8904</c:v>
                </c:pt>
                <c:pt idx="10">
                  <c:v>8899</c:v>
                </c:pt>
                <c:pt idx="11">
                  <c:v>9339</c:v>
                </c:pt>
                <c:pt idx="12">
                  <c:v>9806</c:v>
                </c:pt>
                <c:pt idx="13">
                  <c:v>9608</c:v>
                </c:pt>
                <c:pt idx="14">
                  <c:v>9173</c:v>
                </c:pt>
                <c:pt idx="15">
                  <c:v>8624</c:v>
                </c:pt>
                <c:pt idx="16">
                  <c:v>8124</c:v>
                </c:pt>
              </c:numCache>
            </c:numRef>
          </c:val>
        </c:ser>
        <c:marker val="1"/>
        <c:axId val="108144128"/>
        <c:axId val="108145664"/>
      </c:lineChart>
      <c:catAx>
        <c:axId val="108144128"/>
        <c:scaling>
          <c:orientation val="minMax"/>
        </c:scaling>
        <c:axPos val="b"/>
        <c:numFmt formatCode="0_);[Red]\(0\)"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08145664"/>
        <c:crosses val="autoZero"/>
        <c:auto val="1"/>
        <c:lblAlgn val="ctr"/>
        <c:lblOffset val="100"/>
      </c:catAx>
      <c:valAx>
        <c:axId val="108145664"/>
        <c:scaling>
          <c:orientation val="minMax"/>
        </c:scaling>
        <c:axPos val="l"/>
        <c:majorGridlines>
          <c:spPr>
            <a:ln w="9525" cap="flat" cmpd="sng" algn="ctr">
              <a:solidFill>
                <a:schemeClr val="tx1">
                  <a:lumMod val="15000"/>
                  <a:lumOff val="85000"/>
                </a:schemeClr>
              </a:solidFill>
              <a:round/>
            </a:ln>
            <a:effectLst/>
          </c:spPr>
        </c:majorGridlines>
        <c:numFmt formatCode="#,##0;[Red]\-#,##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08144128"/>
        <c:crosses val="autoZero"/>
        <c:crossBetween val="between"/>
      </c:valAx>
      <c:spPr>
        <a:noFill/>
        <a:ln w="25400">
          <a:noFill/>
        </a:ln>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9.1076014079756101E-2"/>
          <c:y val="2.5424635701275046E-2"/>
          <c:w val="0.86914252207660103"/>
          <c:h val="0.64203073770491803"/>
        </c:manualLayout>
      </c:layout>
      <c:lineChart>
        <c:grouping val="standard"/>
        <c:ser>
          <c:idx val="20"/>
          <c:order val="0"/>
          <c:tx>
            <c:strRef>
              <c:f>'パターン３（独自推計）'!$A$22</c:f>
              <c:strCache>
                <c:ptCount val="1"/>
                <c:pt idx="0">
                  <c:v>0～4歳</c:v>
                </c:pt>
              </c:strCache>
            </c:strRef>
          </c:tx>
          <c:spPr>
            <a:ln w="28575" cap="rnd">
              <a:solidFill>
                <a:schemeClr val="accent3">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'パターン３（独自推計）'!$B$22:$L$22</c:f>
            </c:numRef>
          </c:val>
        </c:ser>
        <c:ser>
          <c:idx val="21"/>
          <c:order val="1"/>
          <c:tx>
            <c:strRef>
              <c:f>グラフまとめ!$B$49</c:f>
              <c:strCache>
                <c:ptCount val="1"/>
                <c:pt idx="0">
                  <c:v>移動率改善※１、国・県と同じペースで出生率が上昇した場合</c:v>
                </c:pt>
              </c:strCache>
            </c:strRef>
          </c:tx>
          <c:spPr>
            <a:ln w="28575" cap="rnd">
              <a:solidFill>
                <a:srgbClr val="FF0000"/>
              </a:solidFill>
              <a:round/>
            </a:ln>
            <a:effectLst/>
          </c:spPr>
          <c:marker>
            <c:symbol val="circle"/>
            <c:size val="5"/>
            <c:spPr>
              <a:solidFill>
                <a:srgbClr val="FF0000"/>
              </a:solidFill>
              <a:ln>
                <a:solidFill>
                  <a:schemeClr val="tx1"/>
                </a:solidFill>
              </a:ln>
            </c:spPr>
          </c:marker>
          <c:dLbls>
            <c:dLbl>
              <c:idx val="4"/>
              <c:layout>
                <c:manualLayout>
                  <c:x val="5.3307548054384044E-3"/>
                  <c:y val="-1.7519581056466303E-2"/>
                </c:manualLayout>
              </c:layout>
              <c:showVal val="1"/>
              <c:extLst>
                <c:ext xmlns:c15="http://schemas.microsoft.com/office/drawing/2012/chart" uri="{CE6537A1-D6FC-4f65-9D91-7224C49458BB}"/>
              </c:extLst>
            </c:dLbl>
            <c:dLbl>
              <c:idx val="6"/>
              <c:showVal val="1"/>
              <c:extLst>
                <c:ext xmlns:c15="http://schemas.microsoft.com/office/drawing/2012/chart" uri="{CE6537A1-D6FC-4f65-9D91-7224C49458BB}"/>
              </c:extLst>
            </c:dLbl>
            <c:dLbl>
              <c:idx val="10"/>
              <c:layout>
                <c:manualLayout>
                  <c:x val="-1.864957741901205E-3"/>
                  <c:y val="9.3987662768361905E-3"/>
                </c:manualLayout>
              </c:layout>
              <c:showVal val="1"/>
              <c:extLst>
                <c:ext xmlns:c15="http://schemas.microsoft.com/office/drawing/2012/chart" uri="{CE6537A1-D6FC-4f65-9D91-7224C49458BB}"/>
              </c:extLst>
            </c:dLbl>
            <c:delete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'パターン３（独自推計）'!$B$21:$L$21</c:f>
              <c:numCache>
                <c:formatCode>#,##0;\-#,##0</c:formatCode>
                <c:ptCount val="11"/>
                <c:pt idx="0">
                  <c:v>31152</c:v>
                </c:pt>
                <c:pt idx="1">
                  <c:v>30734.580060633605</c:v>
                </c:pt>
                <c:pt idx="2">
                  <c:v>30218.11476575959</c:v>
                </c:pt>
                <c:pt idx="3">
                  <c:v>29524.475923061331</c:v>
                </c:pt>
                <c:pt idx="4">
                  <c:v>28724.547910282639</c:v>
                </c:pt>
                <c:pt idx="5">
                  <c:v>27886.694178898812</c:v>
                </c:pt>
                <c:pt idx="6">
                  <c:v>27071.477324389591</c:v>
                </c:pt>
                <c:pt idx="7">
                  <c:v>26275.043927289757</c:v>
                </c:pt>
                <c:pt idx="8">
                  <c:v>25463.305573802503</c:v>
                </c:pt>
                <c:pt idx="9">
                  <c:v>24579.629772051012</c:v>
                </c:pt>
                <c:pt idx="10">
                  <c:v>23664.187971488256</c:v>
                </c:pt>
              </c:numCache>
            </c:numRef>
          </c:val>
        </c:ser>
        <c:ser>
          <c:idx val="0"/>
          <c:order val="2"/>
          <c:tx>
            <c:v>社人研推計（移動率・出生率改善なし）</c:v>
          </c:tx>
          <c:spPr>
            <a:ln w="28575" cap="rnd">
              <a:solidFill>
                <a:schemeClr val="accent6">
                  <a:lumMod val="60000"/>
                  <a:lumOff val="40000"/>
                </a:schemeClr>
              </a:solidFill>
              <a:round/>
            </a:ln>
            <a:effectLst/>
          </c:spPr>
          <c:marker>
            <c:symbol val="square"/>
            <c:size val="5"/>
            <c:spPr>
              <a:solidFill>
                <a:schemeClr val="accent6"/>
              </a:solidFill>
              <a:ln>
                <a:solidFill>
                  <a:schemeClr val="tx1"/>
                </a:solidFill>
              </a:ln>
            </c:spPr>
          </c:marker>
          <c:dLbls>
            <c:dLbl>
              <c:idx val="0"/>
              <c:tx>
                <c:rich>
                  <a:bodyPr/>
                  <a:lstStyle/>
                  <a:p>
                    <a:r>
                      <a:rPr lang="en-US" altLang="en-US" dirty="0" smtClean="0"/>
                      <a:t>31,15</a:t>
                    </a:r>
                    <a:r>
                      <a:rPr lang="en-US" altLang="ja-JP" dirty="0" smtClean="0"/>
                      <a:t>3</a:t>
                    </a:r>
                    <a:endParaRPr lang="en-US" altLang="en-US" dirty="0"/>
                  </a:p>
                </c:rich>
              </c:tx>
              <c:dLblPos val="t"/>
              <c:showVal val="1"/>
              <c:extLst>
                <c:ext xmlns:c15="http://schemas.microsoft.com/office/drawing/2012/chart" uri="{CE6537A1-D6FC-4f65-9D91-7224C49458BB}"/>
              </c:extLst>
            </c:dLbl>
            <c:dLbl>
              <c:idx val="4"/>
              <c:layout>
                <c:manualLayout>
                  <c:x val="-6.6277894983591129E-2"/>
                  <c:y val="7.1425318761384295E-4"/>
                </c:manualLayout>
              </c:layout>
              <c:showVal val="1"/>
              <c:extLst>
                <c:ext xmlns:c15="http://schemas.microsoft.com/office/drawing/2012/chart" uri="{CE6537A1-D6FC-4f65-9D91-7224C49458BB}"/>
              </c:extLst>
            </c:dLbl>
            <c:dLbl>
              <c:idx val="6"/>
              <c:layout>
                <c:manualLayout>
                  <c:x val="-5.9662787802483387E-2"/>
                  <c:y val="3.8900643315560035E-2"/>
                </c:manualLayout>
              </c:layout>
              <c:tx>
                <c:rich>
                  <a:bodyPr/>
                  <a:lstStyle/>
                  <a:p>
                    <a:r>
                      <a:rPr lang="en-US" altLang="ja-JP"/>
                      <a:t>26,152</a:t>
                    </a:r>
                  </a:p>
                </c:rich>
              </c:tx>
              <c:showVal val="1"/>
              <c:extLst>
                <c:ext xmlns:c15="http://schemas.microsoft.com/office/drawing/2012/chart" uri="{CE6537A1-D6FC-4f65-9D91-7224C49458BB}"/>
              </c:extLst>
            </c:dLbl>
            <c:dLbl>
              <c:idx val="10"/>
              <c:layout>
                <c:manualLayout>
                  <c:x val="-1.6195410280427603E-16"/>
                  <c:y val="-6.6786826754815145E-3"/>
                </c:manualLayout>
              </c:layout>
              <c:dLblPos val="r"/>
              <c:showVal val="1"/>
              <c:extLst>
                <c:ext xmlns:c15="http://schemas.microsoft.com/office/drawing/2012/chart" uri="{CE6537A1-D6FC-4f65-9D91-7224C49458BB}"/>
              </c:extLst>
            </c:dLbl>
            <c:delete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'パターン３（国の仮定条件）'!$B$20:$L$20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'パターン１（社人研推計準拠）'!$B$21:$L$21</c:f>
              <c:numCache>
                <c:formatCode>#,##0;\-#,##0</c:formatCode>
                <c:ptCount val="11"/>
                <c:pt idx="0">
                  <c:v>31152</c:v>
                </c:pt>
                <c:pt idx="1">
                  <c:v>31025.677404125821</c:v>
                </c:pt>
                <c:pt idx="2">
                  <c:v>30557.274021376321</c:v>
                </c:pt>
                <c:pt idx="3">
                  <c:v>29741.330164958352</c:v>
                </c:pt>
                <c:pt idx="4">
                  <c:v>28687.365748327917</c:v>
                </c:pt>
                <c:pt idx="5">
                  <c:v>27470.71869090624</c:v>
                </c:pt>
                <c:pt idx="6">
                  <c:v>26153.90003998156</c:v>
                </c:pt>
                <c:pt idx="7">
                  <c:v>24771.580337179417</c:v>
                </c:pt>
                <c:pt idx="8">
                  <c:v>23330.828788196821</c:v>
                </c:pt>
                <c:pt idx="9">
                  <c:v>21810.752554625717</c:v>
                </c:pt>
                <c:pt idx="10">
                  <c:v>20212.709149190556</c:v>
                </c:pt>
              </c:numCache>
            </c:numRef>
          </c:val>
        </c:ser>
        <c:ser>
          <c:idx val="22"/>
          <c:order val="3"/>
          <c:tx>
            <c:strRef>
              <c:f>グラフまとめ!$B$26</c:f>
              <c:strCache>
                <c:ptCount val="1"/>
                <c:pt idx="0">
                  <c:v>移動率改善※１、長期ビジョンに追いつくように出生率が上昇した場合（2030年までに1.80、2040年までに2.07）</c:v>
                </c:pt>
              </c:strCache>
            </c:strRef>
          </c:tx>
          <c:spPr>
            <a:ln w="28575" cap="rnd">
              <a:solidFill>
                <a:schemeClr val="accent2">
                  <a:lumMod val="60000"/>
                  <a:lumOff val="40000"/>
                </a:schemeClr>
              </a:solidFill>
              <a:round/>
            </a:ln>
            <a:effectLst/>
          </c:spPr>
          <c:marker>
            <c:symbol val="triangle"/>
            <c:size val="5"/>
            <c:spPr>
              <a:solidFill>
                <a:schemeClr val="accent2">
                  <a:lumMod val="60000"/>
                  <a:lumOff val="40000"/>
                </a:schemeClr>
              </a:solidFill>
              <a:ln>
                <a:solidFill>
                  <a:schemeClr val="tx1"/>
                </a:solidFill>
              </a:ln>
            </c:spPr>
          </c:marker>
          <c:dLbls>
            <c:dLbl>
              <c:idx val="4"/>
              <c:layout>
                <c:manualLayout>
                  <c:x val="-2.0875879043600599E-2"/>
                  <c:y val="-3.1626138433515485E-2"/>
                </c:manualLayout>
              </c:layout>
              <c:showVal val="1"/>
              <c:extLst>
                <c:ext xmlns:c15="http://schemas.microsoft.com/office/drawing/2012/chart" uri="{CE6537A1-D6FC-4f65-9D91-7224C49458BB}"/>
              </c:extLst>
            </c:dLbl>
            <c:dLbl>
              <c:idx val="6"/>
              <c:layout>
                <c:manualLayout>
                  <c:x val="-1.7898836340744986E-2"/>
                  <c:y val="-3.56589230392634E-2"/>
                </c:manualLayout>
              </c:layout>
              <c:showVal val="1"/>
              <c:extLst>
                <c:ext xmlns:c15="http://schemas.microsoft.com/office/drawing/2012/chart" uri="{CE6537A1-D6FC-4f65-9D91-7224C49458BB}"/>
              </c:extLst>
            </c:dLbl>
            <c:dLbl>
              <c:idx val="10"/>
              <c:layout>
                <c:manualLayout>
                  <c:x val="-1.6195410280427603E-16"/>
                  <c:y val="-2.4815468103749311E-2"/>
                </c:manualLayout>
              </c:layout>
              <c:showVal val="1"/>
              <c:extLst>
                <c:ext xmlns:c15="http://schemas.microsoft.com/office/drawing/2012/chart" uri="{CE6537A1-D6FC-4f65-9D91-7224C49458BB}"/>
              </c:extLst>
            </c:dLbl>
            <c:delete val="1"/>
            <c:extLst>
              <c:ext xmlns:c15="http://schemas.microsoft.com/office/drawing/2012/chart" uri="{CE6537A1-D6FC-4f65-9D91-7224C49458BB}">
                <c15:showLeaderLines val="1"/>
              </c:ext>
            </c:extLst>
          </c:dLbls>
          <c:cat>
            <c:numRef>
              <c:f>'パターン３（出生率参考1）'!$B$20:$L$20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'パターン３（出生率参考1）'!$B$21:$L$21</c:f>
              <c:numCache>
                <c:formatCode>#,##0;\-#,##0</c:formatCode>
                <c:ptCount val="11"/>
                <c:pt idx="0">
                  <c:v>31152</c:v>
                </c:pt>
                <c:pt idx="1">
                  <c:v>30734.580060633605</c:v>
                </c:pt>
                <c:pt idx="2">
                  <c:v>30297.086513446342</c:v>
                </c:pt>
                <c:pt idx="3">
                  <c:v>29819.692804780781</c:v>
                </c:pt>
                <c:pt idx="4">
                  <c:v>29218.734830598834</c:v>
                </c:pt>
                <c:pt idx="5">
                  <c:v>28574.240528824572</c:v>
                </c:pt>
                <c:pt idx="6">
                  <c:v>27961.61598701324</c:v>
                </c:pt>
                <c:pt idx="7">
                  <c:v>27295.191999904888</c:v>
                </c:pt>
                <c:pt idx="8">
                  <c:v>26575.476343125571</c:v>
                </c:pt>
                <c:pt idx="9">
                  <c:v>25821.161072863557</c:v>
                </c:pt>
                <c:pt idx="10">
                  <c:v>25068.803713695001</c:v>
                </c:pt>
              </c:numCache>
            </c:numRef>
          </c:val>
        </c:ser>
        <c:ser>
          <c:idx val="44"/>
          <c:order val="4"/>
          <c:tx>
            <c:strRef>
              <c:f>'パターン３（独自推計）'!$A$23</c:f>
              <c:strCache>
                <c:ptCount val="1"/>
                <c:pt idx="0">
                  <c:v>5～9歳</c:v>
                </c:pt>
              </c:strCache>
            </c:strRef>
          </c:tx>
          <c:spPr>
            <a:ln w="28575" cap="rnd">
              <a:solidFill>
                <a:schemeClr val="accent3">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'パターン３（独自推計）'!$B$23:$L$23</c:f>
            </c:numRef>
          </c:val>
        </c:ser>
        <c:ser>
          <c:idx val="45"/>
          <c:order val="5"/>
          <c:tx>
            <c:strRef>
              <c:f>'パターン３（独自推計）'!$A$24</c:f>
              <c:strCache>
                <c:ptCount val="1"/>
                <c:pt idx="0">
                  <c:v>10～14歳</c:v>
                </c:pt>
              </c:strCache>
            </c:strRef>
          </c:tx>
          <c:spPr>
            <a:ln w="28575" cap="rnd">
              <a:solidFill>
                <a:schemeClr val="accent4">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'パターン３（独自推計）'!$B$24:$L$24</c:f>
            </c:numRef>
          </c:val>
        </c:ser>
        <c:ser>
          <c:idx val="46"/>
          <c:order val="6"/>
          <c:tx>
            <c:strRef>
              <c:f>'パターン３（独自推計）'!$A$25</c:f>
              <c:strCache>
                <c:ptCount val="1"/>
                <c:pt idx="0">
                  <c:v>15～19歳</c:v>
                </c:pt>
              </c:strCache>
            </c:strRef>
          </c:tx>
          <c:spPr>
            <a:ln w="28575" cap="rnd">
              <a:solidFill>
                <a:schemeClr val="accent5">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'パターン３（独自推計）'!$B$25:$L$25</c:f>
            </c:numRef>
          </c:val>
        </c:ser>
        <c:ser>
          <c:idx val="47"/>
          <c:order val="7"/>
          <c:tx>
            <c:strRef>
              <c:f>'パターン３（独自推計）'!$A$26</c:f>
              <c:strCache>
                <c:ptCount val="1"/>
                <c:pt idx="0">
                  <c:v>20～24歳</c:v>
                </c:pt>
              </c:strCache>
            </c:strRef>
          </c:tx>
          <c:spPr>
            <a:ln w="28575" cap="rnd">
              <a:solidFill>
                <a:schemeClr val="accent6">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'パターン３（独自推計）'!$B$26:$L$26</c:f>
            </c:numRef>
          </c:val>
        </c:ser>
        <c:ser>
          <c:idx val="48"/>
          <c:order val="8"/>
          <c:tx>
            <c:strRef>
              <c:f>'パターン３（独自推計）'!$A$27</c:f>
              <c:strCache>
                <c:ptCount val="1"/>
                <c:pt idx="0">
                  <c:v>25～29歳</c:v>
                </c:pt>
              </c:strCache>
            </c:strRef>
          </c:tx>
          <c:spPr>
            <a:ln w="28575" cap="rnd">
              <a:solidFill>
                <a:schemeClr val="accent1">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'パターン３（独自推計）'!$B$27:$L$27</c:f>
            </c:numRef>
          </c:val>
        </c:ser>
        <c:ser>
          <c:idx val="49"/>
          <c:order val="9"/>
          <c:tx>
            <c:strRef>
              <c:f>'パターン３（独自推計）'!$A$28</c:f>
              <c:strCache>
                <c:ptCount val="1"/>
                <c:pt idx="0">
                  <c:v>30～34歳</c:v>
                </c:pt>
              </c:strCache>
            </c:strRef>
          </c:tx>
          <c:spPr>
            <a:ln w="28575" cap="rnd">
              <a:solidFill>
                <a:schemeClr val="accent2">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'パターン３（独自推計）'!$B$28:$L$28</c:f>
            </c:numRef>
          </c:val>
        </c:ser>
        <c:ser>
          <c:idx val="50"/>
          <c:order val="10"/>
          <c:tx>
            <c:strRef>
              <c:f>'パターン３（独自推計）'!$A$29</c:f>
              <c:strCache>
                <c:ptCount val="1"/>
                <c:pt idx="0">
                  <c:v>35～39歳</c:v>
                </c:pt>
              </c:strCache>
            </c:strRef>
          </c:tx>
          <c:spPr>
            <a:ln w="28575" cap="rnd">
              <a:solidFill>
                <a:schemeClr val="accent3">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'パターン３（独自推計）'!$B$29:$L$29</c:f>
            </c:numRef>
          </c:val>
        </c:ser>
        <c:ser>
          <c:idx val="51"/>
          <c:order val="11"/>
          <c:tx>
            <c:strRef>
              <c:f>'パターン３（独自推計）'!$A$30</c:f>
              <c:strCache>
                <c:ptCount val="1"/>
                <c:pt idx="0">
                  <c:v>40～44歳</c:v>
                </c:pt>
              </c:strCache>
            </c:strRef>
          </c:tx>
          <c:spPr>
            <a:ln w="28575" cap="rnd">
              <a:solidFill>
                <a:schemeClr val="accent4">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'パターン３（独自推計）'!$B$30:$L$30</c:f>
            </c:numRef>
          </c:val>
        </c:ser>
        <c:ser>
          <c:idx val="52"/>
          <c:order val="12"/>
          <c:tx>
            <c:strRef>
              <c:f>'パターン３（独自推計）'!$A$31</c:f>
              <c:strCache>
                <c:ptCount val="1"/>
                <c:pt idx="0">
                  <c:v>45～49歳</c:v>
                </c:pt>
              </c:strCache>
            </c:strRef>
          </c:tx>
          <c:spPr>
            <a:ln w="28575" cap="rnd">
              <a:solidFill>
                <a:schemeClr val="accent5">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'パターン３（独自推計）'!$B$31:$L$31</c:f>
            </c:numRef>
          </c:val>
        </c:ser>
        <c:ser>
          <c:idx val="53"/>
          <c:order val="13"/>
          <c:tx>
            <c:strRef>
              <c:f>'パターン３（独自推計）'!$A$32</c:f>
              <c:strCache>
                <c:ptCount val="1"/>
                <c:pt idx="0">
                  <c:v>50～54歳</c:v>
                </c:pt>
              </c:strCache>
            </c:strRef>
          </c:tx>
          <c:spPr>
            <a:ln w="28575" cap="rnd">
              <a:solidFill>
                <a:schemeClr val="accent6">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'パターン３（独自推計）'!$B$32:$L$32</c:f>
            </c:numRef>
          </c:val>
        </c:ser>
        <c:ser>
          <c:idx val="54"/>
          <c:order val="14"/>
          <c:tx>
            <c:strRef>
              <c:f>'パターン３（独自推計）'!$A$33</c:f>
              <c:strCache>
                <c:ptCount val="1"/>
                <c:pt idx="0">
                  <c:v>55～59歳</c:v>
                </c:pt>
              </c:strCache>
            </c:strRef>
          </c:tx>
          <c:spPr>
            <a:ln w="28575" cap="rnd">
              <a:solidFill>
                <a:schemeClr val="accent1"/>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'パターン３（独自推計）'!$B$33:$L$33</c:f>
            </c:numRef>
          </c:val>
        </c:ser>
        <c:ser>
          <c:idx val="55"/>
          <c:order val="15"/>
          <c:tx>
            <c:strRef>
              <c:f>'パターン３（独自推計）'!$A$34</c:f>
              <c:strCache>
                <c:ptCount val="1"/>
                <c:pt idx="0">
                  <c:v>60～64歳</c:v>
                </c:pt>
              </c:strCache>
            </c:strRef>
          </c:tx>
          <c:spPr>
            <a:ln w="28575" cap="rnd">
              <a:solidFill>
                <a:schemeClr val="accent2"/>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'パターン３（独自推計）'!$B$34:$L$34</c:f>
            </c:numRef>
          </c:val>
        </c:ser>
        <c:ser>
          <c:idx val="56"/>
          <c:order val="16"/>
          <c:tx>
            <c:strRef>
              <c:f>'パターン３（独自推計）'!$A$35</c:f>
              <c:strCache>
                <c:ptCount val="1"/>
                <c:pt idx="0">
                  <c:v>65～69歳</c:v>
                </c:pt>
              </c:strCache>
            </c:strRef>
          </c:tx>
          <c:spPr>
            <a:ln w="28575" cap="rnd">
              <a:solidFill>
                <a:schemeClr val="accent3"/>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'パターン３（独自推計）'!$B$35:$L$35</c:f>
            </c:numRef>
          </c:val>
        </c:ser>
        <c:ser>
          <c:idx val="57"/>
          <c:order val="17"/>
          <c:tx>
            <c:strRef>
              <c:f>'パターン３（独自推計）'!$A$36</c:f>
              <c:strCache>
                <c:ptCount val="1"/>
                <c:pt idx="0">
                  <c:v>70～74歳</c:v>
                </c:pt>
              </c:strCache>
            </c:strRef>
          </c:tx>
          <c:spPr>
            <a:ln w="28575" cap="rnd">
              <a:solidFill>
                <a:schemeClr val="accent4"/>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'パターン３（独自推計）'!$B$36:$L$36</c:f>
            </c:numRef>
          </c:val>
        </c:ser>
        <c:ser>
          <c:idx val="58"/>
          <c:order val="18"/>
          <c:tx>
            <c:strRef>
              <c:f>'パターン３（独自推計）'!$A$37</c:f>
              <c:strCache>
                <c:ptCount val="1"/>
                <c:pt idx="0">
                  <c:v>75～79歳</c:v>
                </c:pt>
              </c:strCache>
            </c:strRef>
          </c:tx>
          <c:spPr>
            <a:ln w="28575" cap="rnd">
              <a:solidFill>
                <a:schemeClr val="accent5"/>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'パターン３（独自推計）'!$B$37:$L$37</c:f>
            </c:numRef>
          </c:val>
        </c:ser>
        <c:ser>
          <c:idx val="59"/>
          <c:order val="19"/>
          <c:tx>
            <c:strRef>
              <c:f>'パターン３（独自推計）'!$A$38</c:f>
              <c:strCache>
                <c:ptCount val="1"/>
                <c:pt idx="0">
                  <c:v>80～84歳</c:v>
                </c:pt>
              </c:strCache>
            </c:strRef>
          </c:tx>
          <c:spPr>
            <a:ln w="28575" cap="rnd">
              <a:solidFill>
                <a:schemeClr val="accent6"/>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'パターン３（独自推計）'!$B$38:$L$38</c:f>
            </c:numRef>
          </c:val>
        </c:ser>
        <c:ser>
          <c:idx val="60"/>
          <c:order val="20"/>
          <c:tx>
            <c:strRef>
              <c:f>'パターン３（独自推計）'!$A$39</c:f>
              <c:strCache>
                <c:ptCount val="1"/>
                <c:pt idx="0">
                  <c:v>85～89歳</c:v>
                </c:pt>
              </c:strCache>
            </c:strRef>
          </c:tx>
          <c:spPr>
            <a:ln w="28575" cap="rnd">
              <a:solidFill>
                <a:schemeClr val="accent1">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'パターン３（独自推計）'!$B$39:$L$39</c:f>
            </c:numRef>
          </c:val>
        </c:ser>
        <c:ser>
          <c:idx val="61"/>
          <c:order val="21"/>
          <c:tx>
            <c:strRef>
              <c:f>'パターン３（独自推計）'!$A$40</c:f>
              <c:strCache>
                <c:ptCount val="1"/>
                <c:pt idx="0">
                  <c:v>90歳以上</c:v>
                </c:pt>
              </c:strCache>
            </c:strRef>
          </c:tx>
          <c:spPr>
            <a:ln w="28575" cap="rnd">
              <a:solidFill>
                <a:schemeClr val="accent2">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'パターン３（独自推計）'!$B$40:$L$40</c:f>
            </c:numRef>
          </c:val>
        </c:ser>
        <c:ser>
          <c:idx val="62"/>
          <c:order val="22"/>
          <c:tx>
            <c:strRef>
              <c:f>'パターン３（独自推計）'!$A$22</c:f>
              <c:strCache>
                <c:ptCount val="1"/>
                <c:pt idx="0">
                  <c:v>0～4歳</c:v>
                </c:pt>
              </c:strCache>
            </c:strRef>
          </c:tx>
          <c:spPr>
            <a:ln w="28575" cap="rnd">
              <a:solidFill>
                <a:schemeClr val="accent3">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'パターン３（独自推計）'!$B$22:$L$22</c:f>
            </c:numRef>
          </c:val>
        </c:ser>
        <c:ser>
          <c:idx val="63"/>
          <c:order val="23"/>
          <c:tx>
            <c:strRef>
              <c:f>'パターン３（独自推計）'!$A$23</c:f>
              <c:strCache>
                <c:ptCount val="1"/>
                <c:pt idx="0">
                  <c:v>5～9歳</c:v>
                </c:pt>
              </c:strCache>
            </c:strRef>
          </c:tx>
          <c:spPr>
            <a:ln w="28575" cap="rnd">
              <a:solidFill>
                <a:schemeClr val="accent4">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'パターン３（独自推計）'!$B$23:$L$23</c:f>
            </c:numRef>
          </c:val>
        </c:ser>
        <c:ser>
          <c:idx val="64"/>
          <c:order val="24"/>
          <c:tx>
            <c:strRef>
              <c:f>'パターン３（独自推計）'!$A$24</c:f>
              <c:strCache>
                <c:ptCount val="1"/>
                <c:pt idx="0">
                  <c:v>10～14歳</c:v>
                </c:pt>
              </c:strCache>
            </c:strRef>
          </c:tx>
          <c:spPr>
            <a:ln w="28575" cap="rnd">
              <a:solidFill>
                <a:schemeClr val="accent5">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'パターン３（独自推計）'!$B$24:$L$24</c:f>
            </c:numRef>
          </c:val>
        </c:ser>
        <c:ser>
          <c:idx val="65"/>
          <c:order val="25"/>
          <c:tx>
            <c:strRef>
              <c:f>'パターン３（独自推計）'!$A$25</c:f>
              <c:strCache>
                <c:ptCount val="1"/>
                <c:pt idx="0">
                  <c:v>15～19歳</c:v>
                </c:pt>
              </c:strCache>
            </c:strRef>
          </c:tx>
          <c:spPr>
            <a:ln w="28575" cap="rnd">
              <a:solidFill>
                <a:schemeClr val="accent6">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'パターン３（独自推計）'!$B$25:$L$25</c:f>
            </c:numRef>
          </c:val>
        </c:ser>
        <c:ser>
          <c:idx val="66"/>
          <c:order val="26"/>
          <c:tx>
            <c:strRef>
              <c:f>'パターン３（独自推計）'!$A$26</c:f>
              <c:strCache>
                <c:ptCount val="1"/>
                <c:pt idx="0">
                  <c:v>20～24歳</c:v>
                </c:pt>
              </c:strCache>
            </c:strRef>
          </c:tx>
          <c:spPr>
            <a:ln w="28575" cap="rnd">
              <a:solidFill>
                <a:schemeClr val="accent1">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'パターン３（独自推計）'!$B$26:$L$26</c:f>
            </c:numRef>
          </c:val>
        </c:ser>
        <c:ser>
          <c:idx val="67"/>
          <c:order val="27"/>
          <c:tx>
            <c:strRef>
              <c:f>'パターン３（独自推計）'!$A$27</c:f>
              <c:strCache>
                <c:ptCount val="1"/>
                <c:pt idx="0">
                  <c:v>25～29歳</c:v>
                </c:pt>
              </c:strCache>
            </c:strRef>
          </c:tx>
          <c:spPr>
            <a:ln w="28575" cap="rnd">
              <a:solidFill>
                <a:schemeClr val="accent2">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'パターン３（独自推計）'!$B$27:$L$27</c:f>
            </c:numRef>
          </c:val>
        </c:ser>
        <c:ser>
          <c:idx val="68"/>
          <c:order val="28"/>
          <c:tx>
            <c:strRef>
              <c:f>'パターン３（独自推計）'!$A$28</c:f>
              <c:strCache>
                <c:ptCount val="1"/>
                <c:pt idx="0">
                  <c:v>30～34歳</c:v>
                </c:pt>
              </c:strCache>
            </c:strRef>
          </c:tx>
          <c:spPr>
            <a:ln w="28575" cap="rnd">
              <a:solidFill>
                <a:schemeClr val="accent3">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'パターン３（独自推計）'!$B$28:$L$28</c:f>
            </c:numRef>
          </c:val>
        </c:ser>
        <c:ser>
          <c:idx val="69"/>
          <c:order val="29"/>
          <c:tx>
            <c:strRef>
              <c:f>'パターン３（独自推計）'!$A$29</c:f>
              <c:strCache>
                <c:ptCount val="1"/>
                <c:pt idx="0">
                  <c:v>35～39歳</c:v>
                </c:pt>
              </c:strCache>
            </c:strRef>
          </c:tx>
          <c:spPr>
            <a:ln w="28575" cap="rnd">
              <a:solidFill>
                <a:schemeClr val="accent4">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'パターン３（独自推計）'!$B$29:$L$29</c:f>
            </c:numRef>
          </c:val>
        </c:ser>
        <c:ser>
          <c:idx val="70"/>
          <c:order val="30"/>
          <c:tx>
            <c:strRef>
              <c:f>'パターン３（独自推計）'!$A$30</c:f>
              <c:strCache>
                <c:ptCount val="1"/>
                <c:pt idx="0">
                  <c:v>40～44歳</c:v>
                </c:pt>
              </c:strCache>
            </c:strRef>
          </c:tx>
          <c:spPr>
            <a:ln w="28575" cap="rnd">
              <a:solidFill>
                <a:schemeClr val="accent5">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'パターン３（独自推計）'!$B$30:$L$30</c:f>
            </c:numRef>
          </c:val>
        </c:ser>
        <c:ser>
          <c:idx val="71"/>
          <c:order val="31"/>
          <c:tx>
            <c:strRef>
              <c:f>'パターン３（独自推計）'!$A$31</c:f>
              <c:strCache>
                <c:ptCount val="1"/>
                <c:pt idx="0">
                  <c:v>45～49歳</c:v>
                </c:pt>
              </c:strCache>
            </c:strRef>
          </c:tx>
          <c:spPr>
            <a:ln w="28575" cap="rnd">
              <a:solidFill>
                <a:schemeClr val="accent6">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'パターン３（独自推計）'!$B$31:$L$31</c:f>
            </c:numRef>
          </c:val>
        </c:ser>
        <c:ser>
          <c:idx val="72"/>
          <c:order val="32"/>
          <c:tx>
            <c:strRef>
              <c:f>'パターン３（独自推計）'!$A$32</c:f>
              <c:strCache>
                <c:ptCount val="1"/>
                <c:pt idx="0">
                  <c:v>50～54歳</c:v>
                </c:pt>
              </c:strCache>
            </c:strRef>
          </c:tx>
          <c:spPr>
            <a:ln w="28575" cap="rnd">
              <a:solidFill>
                <a:schemeClr val="accent1">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'パターン３（独自推計）'!$B$32:$L$32</c:f>
            </c:numRef>
          </c:val>
        </c:ser>
        <c:ser>
          <c:idx val="73"/>
          <c:order val="33"/>
          <c:tx>
            <c:strRef>
              <c:f>'パターン３（独自推計）'!$A$33</c:f>
              <c:strCache>
                <c:ptCount val="1"/>
                <c:pt idx="0">
                  <c:v>55～59歳</c:v>
                </c:pt>
              </c:strCache>
            </c:strRef>
          </c:tx>
          <c:spPr>
            <a:ln w="28575" cap="rnd">
              <a:solidFill>
                <a:schemeClr val="accent2">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'パターン３（独自推計）'!$B$33:$L$33</c:f>
            </c:numRef>
          </c:val>
        </c:ser>
        <c:ser>
          <c:idx val="74"/>
          <c:order val="34"/>
          <c:tx>
            <c:strRef>
              <c:f>'パターン３（独自推計）'!$A$34</c:f>
              <c:strCache>
                <c:ptCount val="1"/>
                <c:pt idx="0">
                  <c:v>60～64歳</c:v>
                </c:pt>
              </c:strCache>
            </c:strRef>
          </c:tx>
          <c:spPr>
            <a:ln w="28575" cap="rnd">
              <a:solidFill>
                <a:schemeClr val="accent3">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'パターン３（独自推計）'!$B$34:$L$34</c:f>
            </c:numRef>
          </c:val>
        </c:ser>
        <c:ser>
          <c:idx val="75"/>
          <c:order val="35"/>
          <c:tx>
            <c:strRef>
              <c:f>'パターン３（独自推計）'!$A$35</c:f>
              <c:strCache>
                <c:ptCount val="1"/>
                <c:pt idx="0">
                  <c:v>65～69歳</c:v>
                </c:pt>
              </c:strCache>
            </c:strRef>
          </c:tx>
          <c:spPr>
            <a:ln w="28575" cap="rnd">
              <a:solidFill>
                <a:schemeClr val="accent4">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'パターン３（独自推計）'!$B$35:$L$35</c:f>
            </c:numRef>
          </c:val>
        </c:ser>
        <c:ser>
          <c:idx val="76"/>
          <c:order val="36"/>
          <c:tx>
            <c:strRef>
              <c:f>'パターン３（独自推計）'!$A$36</c:f>
              <c:strCache>
                <c:ptCount val="1"/>
                <c:pt idx="0">
                  <c:v>70～74歳</c:v>
                </c:pt>
              </c:strCache>
            </c:strRef>
          </c:tx>
          <c:spPr>
            <a:ln w="28575" cap="rnd">
              <a:solidFill>
                <a:schemeClr val="accent5">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'パターン３（独自推計）'!$B$36:$L$36</c:f>
            </c:numRef>
          </c:val>
        </c:ser>
        <c:ser>
          <c:idx val="77"/>
          <c:order val="37"/>
          <c:tx>
            <c:strRef>
              <c:f>'パターン３（独自推計）'!$A$37</c:f>
              <c:strCache>
                <c:ptCount val="1"/>
                <c:pt idx="0">
                  <c:v>75～79歳</c:v>
                </c:pt>
              </c:strCache>
            </c:strRef>
          </c:tx>
          <c:spPr>
            <a:ln w="28575" cap="rnd">
              <a:solidFill>
                <a:schemeClr val="accent6">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'パターン３（独自推計）'!$B$37:$L$37</c:f>
            </c:numRef>
          </c:val>
        </c:ser>
        <c:ser>
          <c:idx val="78"/>
          <c:order val="38"/>
          <c:tx>
            <c:strRef>
              <c:f>'パターン３（独自推計）'!$A$38</c:f>
              <c:strCache>
                <c:ptCount val="1"/>
                <c:pt idx="0">
                  <c:v>80～84歳</c:v>
                </c:pt>
              </c:strCache>
            </c:strRef>
          </c:tx>
          <c:spPr>
            <a:ln w="28575" cap="rnd">
              <a:solidFill>
                <a:schemeClr val="accent1">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'パターン３（独自推計）'!$B$38:$L$38</c:f>
            </c:numRef>
          </c:val>
        </c:ser>
        <c:ser>
          <c:idx val="79"/>
          <c:order val="39"/>
          <c:tx>
            <c:strRef>
              <c:f>'パターン３（独自推計）'!$A$39</c:f>
              <c:strCache>
                <c:ptCount val="1"/>
                <c:pt idx="0">
                  <c:v>85～89歳</c:v>
                </c:pt>
              </c:strCache>
            </c:strRef>
          </c:tx>
          <c:spPr>
            <a:ln w="28575" cap="rnd">
              <a:solidFill>
                <a:schemeClr val="accent2">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'パターン３（独自推計）'!$B$39:$L$39</c:f>
            </c:numRef>
          </c:val>
        </c:ser>
        <c:ser>
          <c:idx val="80"/>
          <c:order val="40"/>
          <c:tx>
            <c:strRef>
              <c:f>'パターン３（独自推計）'!$A$40</c:f>
              <c:strCache>
                <c:ptCount val="1"/>
                <c:pt idx="0">
                  <c:v>90歳以上</c:v>
                </c:pt>
              </c:strCache>
            </c:strRef>
          </c:tx>
          <c:spPr>
            <a:ln w="28575" cap="rnd">
              <a:solidFill>
                <a:schemeClr val="accent3">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'パターン３（独自推計）'!$B$40:$L$40</c:f>
            </c:numRef>
          </c:val>
        </c:ser>
        <c:ser>
          <c:idx val="81"/>
          <c:order val="41"/>
          <c:tx>
            <c:strRef>
              <c:f>'パターン３（独自推計）'!$A$22</c:f>
              <c:strCache>
                <c:ptCount val="1"/>
                <c:pt idx="0">
                  <c:v>0～4歳</c:v>
                </c:pt>
              </c:strCache>
            </c:strRef>
          </c:tx>
          <c:spPr>
            <a:ln w="28575" cap="rnd">
              <a:solidFill>
                <a:schemeClr val="accent2"/>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'パターン３（独自推計）'!$B$22:$L$22</c:f>
            </c:numRef>
          </c:val>
        </c:ser>
        <c:ser>
          <c:idx val="82"/>
          <c:order val="42"/>
          <c:tx>
            <c:strRef>
              <c:f>'パターン３（独自推計）'!$A$23</c:f>
              <c:strCache>
                <c:ptCount val="1"/>
                <c:pt idx="0">
                  <c:v>5～9歳</c:v>
                </c:pt>
              </c:strCache>
            </c:strRef>
          </c:tx>
          <c:spPr>
            <a:ln w="28575" cap="rnd">
              <a:solidFill>
                <a:schemeClr val="accent3"/>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'パターン３（独自推計）'!$B$23:$L$23</c:f>
            </c:numRef>
          </c:val>
        </c:ser>
        <c:ser>
          <c:idx val="83"/>
          <c:order val="43"/>
          <c:tx>
            <c:strRef>
              <c:f>'パターン３（独自推計）'!$A$24</c:f>
              <c:strCache>
                <c:ptCount val="1"/>
                <c:pt idx="0">
                  <c:v>10～14歳</c:v>
                </c:pt>
              </c:strCache>
            </c:strRef>
          </c:tx>
          <c:spPr>
            <a:ln w="28575" cap="rnd">
              <a:solidFill>
                <a:schemeClr val="accent4"/>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'パターン３（独自推計）'!$B$24:$L$24</c:f>
            </c:numRef>
          </c:val>
        </c:ser>
        <c:ser>
          <c:idx val="84"/>
          <c:order val="44"/>
          <c:tx>
            <c:strRef>
              <c:f>'パターン３（独自推計）'!$A$25</c:f>
              <c:strCache>
                <c:ptCount val="1"/>
                <c:pt idx="0">
                  <c:v>15～19歳</c:v>
                </c:pt>
              </c:strCache>
            </c:strRef>
          </c:tx>
          <c:spPr>
            <a:ln w="28575" cap="rnd">
              <a:solidFill>
                <a:schemeClr val="accent5"/>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'パターン３（独自推計）'!$B$25:$L$25</c:f>
            </c:numRef>
          </c:val>
        </c:ser>
        <c:ser>
          <c:idx val="85"/>
          <c:order val="45"/>
          <c:tx>
            <c:strRef>
              <c:f>'パターン３（独自推計）'!$A$26</c:f>
              <c:strCache>
                <c:ptCount val="1"/>
                <c:pt idx="0">
                  <c:v>20～24歳</c:v>
                </c:pt>
              </c:strCache>
            </c:strRef>
          </c:tx>
          <c:spPr>
            <a:ln w="28575" cap="rnd">
              <a:solidFill>
                <a:schemeClr val="accent6"/>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'パターン３（独自推計）'!$B$26:$L$26</c:f>
            </c:numRef>
          </c:val>
        </c:ser>
        <c:ser>
          <c:idx val="86"/>
          <c:order val="46"/>
          <c:tx>
            <c:strRef>
              <c:f>'パターン３（独自推計）'!$A$27</c:f>
              <c:strCache>
                <c:ptCount val="1"/>
                <c:pt idx="0">
                  <c:v>25～29歳</c:v>
                </c:pt>
              </c:strCache>
            </c:strRef>
          </c:tx>
          <c:spPr>
            <a:ln w="28575" cap="rnd">
              <a:solidFill>
                <a:schemeClr val="accent1">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'パターン３（独自推計）'!$B$27:$L$27</c:f>
            </c:numRef>
          </c:val>
        </c:ser>
        <c:ser>
          <c:idx val="87"/>
          <c:order val="47"/>
          <c:tx>
            <c:strRef>
              <c:f>'パターン３（独自推計）'!$A$28</c:f>
              <c:strCache>
                <c:ptCount val="1"/>
                <c:pt idx="0">
                  <c:v>30～34歳</c:v>
                </c:pt>
              </c:strCache>
            </c:strRef>
          </c:tx>
          <c:spPr>
            <a:ln w="28575" cap="rnd">
              <a:solidFill>
                <a:schemeClr val="accent2">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'パターン３（独自推計）'!$B$28:$L$28</c:f>
            </c:numRef>
          </c:val>
        </c:ser>
        <c:ser>
          <c:idx val="88"/>
          <c:order val="48"/>
          <c:tx>
            <c:strRef>
              <c:f>'パターン３（独自推計）'!$A$29</c:f>
              <c:strCache>
                <c:ptCount val="1"/>
                <c:pt idx="0">
                  <c:v>35～39歳</c:v>
                </c:pt>
              </c:strCache>
            </c:strRef>
          </c:tx>
          <c:spPr>
            <a:ln w="28575" cap="rnd">
              <a:solidFill>
                <a:schemeClr val="accent3">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'パターン３（独自推計）'!$B$29:$L$29</c:f>
            </c:numRef>
          </c:val>
        </c:ser>
        <c:ser>
          <c:idx val="89"/>
          <c:order val="49"/>
          <c:tx>
            <c:strRef>
              <c:f>'パターン３（独自推計）'!$A$30</c:f>
              <c:strCache>
                <c:ptCount val="1"/>
                <c:pt idx="0">
                  <c:v>40～44歳</c:v>
                </c:pt>
              </c:strCache>
            </c:strRef>
          </c:tx>
          <c:spPr>
            <a:ln w="28575" cap="rnd">
              <a:solidFill>
                <a:schemeClr val="accent4">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'パターン３（独自推計）'!$B$30:$L$30</c:f>
            </c:numRef>
          </c:val>
        </c:ser>
        <c:ser>
          <c:idx val="90"/>
          <c:order val="50"/>
          <c:tx>
            <c:strRef>
              <c:f>'パターン３（独自推計）'!$A$31</c:f>
              <c:strCache>
                <c:ptCount val="1"/>
                <c:pt idx="0">
                  <c:v>45～49歳</c:v>
                </c:pt>
              </c:strCache>
            </c:strRef>
          </c:tx>
          <c:spPr>
            <a:ln w="28575" cap="rnd">
              <a:solidFill>
                <a:schemeClr val="accent5">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'パターン３（独自推計）'!$B$31:$L$31</c:f>
            </c:numRef>
          </c:val>
        </c:ser>
        <c:ser>
          <c:idx val="91"/>
          <c:order val="51"/>
          <c:tx>
            <c:strRef>
              <c:f>'パターン３（独自推計）'!$A$32</c:f>
              <c:strCache>
                <c:ptCount val="1"/>
                <c:pt idx="0">
                  <c:v>50～54歳</c:v>
                </c:pt>
              </c:strCache>
            </c:strRef>
          </c:tx>
          <c:spPr>
            <a:ln w="28575" cap="rnd">
              <a:solidFill>
                <a:schemeClr val="accent6">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'パターン３（独自推計）'!$B$32:$L$32</c:f>
            </c:numRef>
          </c:val>
        </c:ser>
        <c:ser>
          <c:idx val="92"/>
          <c:order val="52"/>
          <c:tx>
            <c:strRef>
              <c:f>'パターン３（独自推計）'!$A$33</c:f>
              <c:strCache>
                <c:ptCount val="1"/>
                <c:pt idx="0">
                  <c:v>55～59歳</c:v>
                </c:pt>
              </c:strCache>
            </c:strRef>
          </c:tx>
          <c:spPr>
            <a:ln w="28575" cap="rnd">
              <a:solidFill>
                <a:schemeClr val="accent1">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'パターン３（独自推計）'!$B$33:$L$33</c:f>
            </c:numRef>
          </c:val>
        </c:ser>
        <c:ser>
          <c:idx val="93"/>
          <c:order val="53"/>
          <c:tx>
            <c:strRef>
              <c:f>'パターン３（独自推計）'!$A$34</c:f>
              <c:strCache>
                <c:ptCount val="1"/>
                <c:pt idx="0">
                  <c:v>60～64歳</c:v>
                </c:pt>
              </c:strCache>
            </c:strRef>
          </c:tx>
          <c:spPr>
            <a:ln w="28575" cap="rnd">
              <a:solidFill>
                <a:schemeClr val="accent2">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'パターン３（独自推計）'!$B$34:$L$34</c:f>
            </c:numRef>
          </c:val>
        </c:ser>
        <c:ser>
          <c:idx val="94"/>
          <c:order val="54"/>
          <c:tx>
            <c:strRef>
              <c:f>'パターン３（独自推計）'!$A$35</c:f>
              <c:strCache>
                <c:ptCount val="1"/>
                <c:pt idx="0">
                  <c:v>65～69歳</c:v>
                </c:pt>
              </c:strCache>
            </c:strRef>
          </c:tx>
          <c:spPr>
            <a:ln w="28575" cap="rnd">
              <a:solidFill>
                <a:schemeClr val="accent3">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'パターン３（独自推計）'!$B$35:$L$35</c:f>
            </c:numRef>
          </c:val>
        </c:ser>
        <c:ser>
          <c:idx val="95"/>
          <c:order val="55"/>
          <c:tx>
            <c:strRef>
              <c:f>'パターン３（独自推計）'!$A$36</c:f>
              <c:strCache>
                <c:ptCount val="1"/>
                <c:pt idx="0">
                  <c:v>70～74歳</c:v>
                </c:pt>
              </c:strCache>
            </c:strRef>
          </c:tx>
          <c:spPr>
            <a:ln w="28575" cap="rnd">
              <a:solidFill>
                <a:schemeClr val="accent4">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'パターン３（独自推計）'!$B$36:$L$36</c:f>
            </c:numRef>
          </c:val>
        </c:ser>
        <c:ser>
          <c:idx val="96"/>
          <c:order val="56"/>
          <c:tx>
            <c:strRef>
              <c:f>'パターン３（独自推計）'!$A$37</c:f>
              <c:strCache>
                <c:ptCount val="1"/>
                <c:pt idx="0">
                  <c:v>75～79歳</c:v>
                </c:pt>
              </c:strCache>
            </c:strRef>
          </c:tx>
          <c:spPr>
            <a:ln w="28575" cap="rnd">
              <a:solidFill>
                <a:schemeClr val="accent5">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'パターン３（独自推計）'!$B$37:$L$37</c:f>
            </c:numRef>
          </c:val>
        </c:ser>
        <c:ser>
          <c:idx val="97"/>
          <c:order val="57"/>
          <c:tx>
            <c:strRef>
              <c:f>'パターン３（独自推計）'!$A$38</c:f>
              <c:strCache>
                <c:ptCount val="1"/>
                <c:pt idx="0">
                  <c:v>80～84歳</c:v>
                </c:pt>
              </c:strCache>
            </c:strRef>
          </c:tx>
          <c:spPr>
            <a:ln w="28575" cap="rnd">
              <a:solidFill>
                <a:schemeClr val="accent6">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'パターン３（独自推計）'!$B$38:$L$38</c:f>
            </c:numRef>
          </c:val>
        </c:ser>
        <c:ser>
          <c:idx val="98"/>
          <c:order val="58"/>
          <c:tx>
            <c:strRef>
              <c:f>'パターン３（独自推計）'!$A$39</c:f>
              <c:strCache>
                <c:ptCount val="1"/>
                <c:pt idx="0">
                  <c:v>85～89歳</c:v>
                </c:pt>
              </c:strCache>
            </c:strRef>
          </c:tx>
          <c:spPr>
            <a:ln w="28575" cap="rnd">
              <a:solidFill>
                <a:schemeClr val="accent1">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'パターン３（独自推計）'!$B$39:$L$39</c:f>
            </c:numRef>
          </c:val>
        </c:ser>
        <c:ser>
          <c:idx val="99"/>
          <c:order val="59"/>
          <c:tx>
            <c:strRef>
              <c:f>'パターン３（独自推計）'!$A$40</c:f>
              <c:strCache>
                <c:ptCount val="1"/>
                <c:pt idx="0">
                  <c:v>90歳以上</c:v>
                </c:pt>
              </c:strCache>
            </c:strRef>
          </c:tx>
          <c:spPr>
            <a:ln w="28575" cap="rnd">
              <a:solidFill>
                <a:schemeClr val="accent2">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'パターン３（独自推計）'!$B$40:$L$40</c:f>
            </c:numRef>
          </c:val>
        </c:ser>
        <c:ser>
          <c:idx val="100"/>
          <c:order val="60"/>
          <c:tx>
            <c:strRef>
              <c:f>'パターン３（独自推計）'!$A$22</c:f>
              <c:strCache>
                <c:ptCount val="1"/>
                <c:pt idx="0">
                  <c:v>0～4歳</c:v>
                </c:pt>
              </c:strCache>
            </c:strRef>
          </c:tx>
          <c:spPr>
            <a:ln w="28575" cap="rnd">
              <a:solidFill>
                <a:schemeClr val="accent5">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'パターン３（独自推計）'!$B$22:$L$22</c:f>
            </c:numRef>
          </c:val>
        </c:ser>
        <c:ser>
          <c:idx val="101"/>
          <c:order val="61"/>
          <c:tx>
            <c:strRef>
              <c:f>'パターン３（独自推計）'!$A$23</c:f>
              <c:strCache>
                <c:ptCount val="1"/>
                <c:pt idx="0">
                  <c:v>5～9歳</c:v>
                </c:pt>
              </c:strCache>
            </c:strRef>
          </c:tx>
          <c:spPr>
            <a:ln w="28575" cap="rnd">
              <a:solidFill>
                <a:schemeClr val="accent6">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'パターン３（独自推計）'!$B$23:$L$23</c:f>
            </c:numRef>
          </c:val>
        </c:ser>
        <c:ser>
          <c:idx val="102"/>
          <c:order val="62"/>
          <c:tx>
            <c:strRef>
              <c:f>'パターン３（独自推計）'!$A$24</c:f>
              <c:strCache>
                <c:ptCount val="1"/>
                <c:pt idx="0">
                  <c:v>10～14歳</c:v>
                </c:pt>
              </c:strCache>
            </c:strRef>
          </c:tx>
          <c:spPr>
            <a:ln w="28575" cap="rnd">
              <a:solidFill>
                <a:schemeClr val="accent1">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'パターン３（独自推計）'!$B$24:$L$24</c:f>
            </c:numRef>
          </c:val>
        </c:ser>
        <c:ser>
          <c:idx val="103"/>
          <c:order val="63"/>
          <c:tx>
            <c:strRef>
              <c:f>'パターン３（独自推計）'!$A$25</c:f>
              <c:strCache>
                <c:ptCount val="1"/>
                <c:pt idx="0">
                  <c:v>15～19歳</c:v>
                </c:pt>
              </c:strCache>
            </c:strRef>
          </c:tx>
          <c:spPr>
            <a:ln w="28575" cap="rnd">
              <a:solidFill>
                <a:schemeClr val="accent2">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'パターン３（独自推計）'!$B$25:$L$25</c:f>
            </c:numRef>
          </c:val>
        </c:ser>
        <c:ser>
          <c:idx val="104"/>
          <c:order val="64"/>
          <c:tx>
            <c:strRef>
              <c:f>'パターン３（独自推計）'!$A$26</c:f>
              <c:strCache>
                <c:ptCount val="1"/>
                <c:pt idx="0">
                  <c:v>20～24歳</c:v>
                </c:pt>
              </c:strCache>
            </c:strRef>
          </c:tx>
          <c:spPr>
            <a:ln w="28575" cap="rnd">
              <a:solidFill>
                <a:schemeClr val="accent3">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'パターン３（独自推計）'!$B$26:$L$26</c:f>
            </c:numRef>
          </c:val>
        </c:ser>
        <c:ser>
          <c:idx val="105"/>
          <c:order val="65"/>
          <c:tx>
            <c:strRef>
              <c:f>'パターン３（独自推計）'!$A$27</c:f>
              <c:strCache>
                <c:ptCount val="1"/>
                <c:pt idx="0">
                  <c:v>25～29歳</c:v>
                </c:pt>
              </c:strCache>
            </c:strRef>
          </c:tx>
          <c:spPr>
            <a:ln w="28575" cap="rnd">
              <a:solidFill>
                <a:schemeClr val="accent4">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'パターン３（独自推計）'!$B$27:$L$27</c:f>
            </c:numRef>
          </c:val>
        </c:ser>
        <c:ser>
          <c:idx val="106"/>
          <c:order val="66"/>
          <c:tx>
            <c:strRef>
              <c:f>'パターン３（独自推計）'!$A$28</c:f>
              <c:strCache>
                <c:ptCount val="1"/>
                <c:pt idx="0">
                  <c:v>30～34歳</c:v>
                </c:pt>
              </c:strCache>
            </c:strRef>
          </c:tx>
          <c:spPr>
            <a:ln w="28575" cap="rnd">
              <a:solidFill>
                <a:schemeClr val="accent5">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'パターン３（独自推計）'!$B$28:$L$28</c:f>
            </c:numRef>
          </c:val>
        </c:ser>
        <c:ser>
          <c:idx val="107"/>
          <c:order val="67"/>
          <c:tx>
            <c:strRef>
              <c:f>'パターン３（独自推計）'!$A$29</c:f>
              <c:strCache>
                <c:ptCount val="1"/>
                <c:pt idx="0">
                  <c:v>35～39歳</c:v>
                </c:pt>
              </c:strCache>
            </c:strRef>
          </c:tx>
          <c:spPr>
            <a:ln w="28575" cap="rnd">
              <a:solidFill>
                <a:schemeClr val="accent6">
                  <a:lumMod val="50000"/>
                  <a:lumOff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'パターン３（独自推計）'!$B$29:$L$29</c:f>
            </c:numRef>
          </c:val>
        </c:ser>
        <c:ser>
          <c:idx val="108"/>
          <c:order val="68"/>
          <c:tx>
            <c:strRef>
              <c:f>'パターン３（独自推計）'!$A$30</c:f>
              <c:strCache>
                <c:ptCount val="1"/>
                <c:pt idx="0">
                  <c:v>40～44歳</c:v>
                </c:pt>
              </c:strCache>
            </c:strRef>
          </c:tx>
          <c:spPr>
            <a:ln w="28575" cap="rnd">
              <a:solidFill>
                <a:schemeClr val="accent1"/>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'パターン３（独自推計）'!$B$30:$L$30</c:f>
            </c:numRef>
          </c:val>
        </c:ser>
        <c:ser>
          <c:idx val="109"/>
          <c:order val="69"/>
          <c:tx>
            <c:strRef>
              <c:f>'パターン３（独自推計）'!$A$31</c:f>
              <c:strCache>
                <c:ptCount val="1"/>
                <c:pt idx="0">
                  <c:v>45～49歳</c:v>
                </c:pt>
              </c:strCache>
            </c:strRef>
          </c:tx>
          <c:spPr>
            <a:ln w="28575" cap="rnd">
              <a:solidFill>
                <a:schemeClr val="accent2"/>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'パターン３（独自推計）'!$B$31:$L$31</c:f>
            </c:numRef>
          </c:val>
        </c:ser>
        <c:ser>
          <c:idx val="110"/>
          <c:order val="70"/>
          <c:tx>
            <c:strRef>
              <c:f>'パターン３（独自推計）'!$A$32</c:f>
              <c:strCache>
                <c:ptCount val="1"/>
                <c:pt idx="0">
                  <c:v>50～54歳</c:v>
                </c:pt>
              </c:strCache>
            </c:strRef>
          </c:tx>
          <c:spPr>
            <a:ln w="28575" cap="rnd">
              <a:solidFill>
                <a:schemeClr val="accent3"/>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'パターン３（独自推計）'!$B$32:$L$32</c:f>
            </c:numRef>
          </c:val>
        </c:ser>
        <c:ser>
          <c:idx val="111"/>
          <c:order val="71"/>
          <c:tx>
            <c:strRef>
              <c:f>'パターン３（独自推計）'!$A$33</c:f>
              <c:strCache>
                <c:ptCount val="1"/>
                <c:pt idx="0">
                  <c:v>55～59歳</c:v>
                </c:pt>
              </c:strCache>
            </c:strRef>
          </c:tx>
          <c:spPr>
            <a:ln w="28575" cap="rnd">
              <a:solidFill>
                <a:schemeClr val="accent4"/>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'パターン３（独自推計）'!$B$33:$L$33</c:f>
            </c:numRef>
          </c:val>
        </c:ser>
        <c:ser>
          <c:idx val="112"/>
          <c:order val="72"/>
          <c:tx>
            <c:strRef>
              <c:f>'パターン３（独自推計）'!$A$34</c:f>
              <c:strCache>
                <c:ptCount val="1"/>
                <c:pt idx="0">
                  <c:v>60～64歳</c:v>
                </c:pt>
              </c:strCache>
            </c:strRef>
          </c:tx>
          <c:spPr>
            <a:ln w="28575" cap="rnd">
              <a:solidFill>
                <a:schemeClr val="accent5"/>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'パターン３（独自推計）'!$B$34:$L$34</c:f>
            </c:numRef>
          </c:val>
        </c:ser>
        <c:ser>
          <c:idx val="113"/>
          <c:order val="73"/>
          <c:tx>
            <c:strRef>
              <c:f>'パターン３（独自推計）'!$A$35</c:f>
              <c:strCache>
                <c:ptCount val="1"/>
                <c:pt idx="0">
                  <c:v>65～69歳</c:v>
                </c:pt>
              </c:strCache>
            </c:strRef>
          </c:tx>
          <c:spPr>
            <a:ln w="28575" cap="rnd">
              <a:solidFill>
                <a:schemeClr val="accent6"/>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'パターン３（独自推計）'!$B$35:$L$35</c:f>
            </c:numRef>
          </c:val>
        </c:ser>
        <c:ser>
          <c:idx val="114"/>
          <c:order val="74"/>
          <c:tx>
            <c:strRef>
              <c:f>'パターン３（独自推計）'!$A$36</c:f>
              <c:strCache>
                <c:ptCount val="1"/>
                <c:pt idx="0">
                  <c:v>70～74歳</c:v>
                </c:pt>
              </c:strCache>
            </c:strRef>
          </c:tx>
          <c:spPr>
            <a:ln w="28575" cap="rnd">
              <a:solidFill>
                <a:schemeClr val="accent1">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'パターン３（独自推計）'!$B$36:$L$36</c:f>
            </c:numRef>
          </c:val>
        </c:ser>
        <c:ser>
          <c:idx val="115"/>
          <c:order val="75"/>
          <c:tx>
            <c:strRef>
              <c:f>'パターン３（独自推計）'!$A$37</c:f>
              <c:strCache>
                <c:ptCount val="1"/>
                <c:pt idx="0">
                  <c:v>75～79歳</c:v>
                </c:pt>
              </c:strCache>
            </c:strRef>
          </c:tx>
          <c:spPr>
            <a:ln w="28575" cap="rnd">
              <a:solidFill>
                <a:schemeClr val="accent2">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'パターン３（独自推計）'!$B$37:$L$37</c:f>
            </c:numRef>
          </c:val>
        </c:ser>
        <c:ser>
          <c:idx val="116"/>
          <c:order val="76"/>
          <c:tx>
            <c:strRef>
              <c:f>'パターン３（独自推計）'!$A$38</c:f>
              <c:strCache>
                <c:ptCount val="1"/>
                <c:pt idx="0">
                  <c:v>80～84歳</c:v>
                </c:pt>
              </c:strCache>
            </c:strRef>
          </c:tx>
          <c:spPr>
            <a:ln w="28575" cap="rnd">
              <a:solidFill>
                <a:schemeClr val="accent3">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'パターン３（独自推計）'!$B$38:$L$38</c:f>
            </c:numRef>
          </c:val>
        </c:ser>
        <c:ser>
          <c:idx val="117"/>
          <c:order val="77"/>
          <c:tx>
            <c:strRef>
              <c:f>'パターン３（独自推計）'!$A$39</c:f>
              <c:strCache>
                <c:ptCount val="1"/>
                <c:pt idx="0">
                  <c:v>85～89歳</c:v>
                </c:pt>
              </c:strCache>
            </c:strRef>
          </c:tx>
          <c:spPr>
            <a:ln w="28575" cap="rnd">
              <a:solidFill>
                <a:schemeClr val="accent4">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'パターン３（独自推計）'!$B$39:$L$39</c:f>
            </c:numRef>
          </c:val>
        </c:ser>
        <c:ser>
          <c:idx val="118"/>
          <c:order val="78"/>
          <c:tx>
            <c:strRef>
              <c:f>'パターン３（独自推計）'!$A$40</c:f>
              <c:strCache>
                <c:ptCount val="1"/>
                <c:pt idx="0">
                  <c:v>90歳以上</c:v>
                </c:pt>
              </c:strCache>
            </c:strRef>
          </c:tx>
          <c:spPr>
            <a:ln w="28575" cap="rnd">
              <a:solidFill>
                <a:schemeClr val="accent5">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'パターン３（独自推計）'!$B$40:$L$40</c:f>
            </c:numRef>
          </c:val>
        </c:ser>
        <c:ser>
          <c:idx val="24"/>
          <c:order val="79"/>
          <c:tx>
            <c:strRef>
              <c:f>'パターン３（独自推計）'!$A$22</c:f>
              <c:strCache>
                <c:ptCount val="1"/>
                <c:pt idx="0">
                  <c:v>0～4歳</c:v>
                </c:pt>
              </c:strCache>
            </c:strRef>
          </c:tx>
          <c:spPr>
            <a:ln w="28575" cap="rnd">
              <a:solidFill>
                <a:schemeClr val="accent1">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'パターン３（独自推計）'!$B$22:$L$22</c:f>
            </c:numRef>
          </c:val>
        </c:ser>
        <c:ser>
          <c:idx val="25"/>
          <c:order val="80"/>
          <c:tx>
            <c:strRef>
              <c:f>'パターン３（独自推計）'!$A$23</c:f>
              <c:strCache>
                <c:ptCount val="1"/>
                <c:pt idx="0">
                  <c:v>5～9歳</c:v>
                </c:pt>
              </c:strCache>
            </c:strRef>
          </c:tx>
          <c:spPr>
            <a:ln w="28575" cap="rnd">
              <a:solidFill>
                <a:schemeClr val="accent2">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'パターン３（独自推計）'!$B$23:$L$23</c:f>
            </c:numRef>
          </c:val>
        </c:ser>
        <c:ser>
          <c:idx val="26"/>
          <c:order val="81"/>
          <c:tx>
            <c:strRef>
              <c:f>'パターン３（独自推計）'!$A$24</c:f>
              <c:strCache>
                <c:ptCount val="1"/>
                <c:pt idx="0">
                  <c:v>10～14歳</c:v>
                </c:pt>
              </c:strCache>
            </c:strRef>
          </c:tx>
          <c:spPr>
            <a:ln w="28575" cap="rnd">
              <a:solidFill>
                <a:schemeClr val="accent3">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'パターン３（独自推計）'!$B$24:$L$24</c:f>
            </c:numRef>
          </c:val>
        </c:ser>
        <c:ser>
          <c:idx val="27"/>
          <c:order val="82"/>
          <c:tx>
            <c:strRef>
              <c:f>'パターン３（独自推計）'!$A$25</c:f>
              <c:strCache>
                <c:ptCount val="1"/>
                <c:pt idx="0">
                  <c:v>15～19歳</c:v>
                </c:pt>
              </c:strCache>
            </c:strRef>
          </c:tx>
          <c:spPr>
            <a:ln w="28575" cap="rnd">
              <a:solidFill>
                <a:schemeClr val="accent4">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'パターン３（独自推計）'!$B$25:$L$25</c:f>
            </c:numRef>
          </c:val>
        </c:ser>
        <c:ser>
          <c:idx val="28"/>
          <c:order val="83"/>
          <c:tx>
            <c:strRef>
              <c:f>'パターン３（独自推計）'!$A$26</c:f>
              <c:strCache>
                <c:ptCount val="1"/>
                <c:pt idx="0">
                  <c:v>20～24歳</c:v>
                </c:pt>
              </c:strCache>
            </c:strRef>
          </c:tx>
          <c:spPr>
            <a:ln w="28575" cap="rnd">
              <a:solidFill>
                <a:schemeClr val="accent5">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'パターン３（独自推計）'!$B$26:$L$26</c:f>
            </c:numRef>
          </c:val>
        </c:ser>
        <c:ser>
          <c:idx val="29"/>
          <c:order val="84"/>
          <c:tx>
            <c:strRef>
              <c:f>'パターン３（独自推計）'!$A$27</c:f>
              <c:strCache>
                <c:ptCount val="1"/>
                <c:pt idx="0">
                  <c:v>25～29歳</c:v>
                </c:pt>
              </c:strCache>
            </c:strRef>
          </c:tx>
          <c:spPr>
            <a:ln w="28575" cap="rnd">
              <a:solidFill>
                <a:schemeClr val="accent6">
                  <a:lumMod val="60000"/>
                  <a:lumOff val="4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'パターン３（独自推計）'!$B$27:$L$27</c:f>
            </c:numRef>
          </c:val>
        </c:ser>
        <c:ser>
          <c:idx val="30"/>
          <c:order val="85"/>
          <c:tx>
            <c:strRef>
              <c:f>'パターン３（独自推計）'!$A$28</c:f>
              <c:strCache>
                <c:ptCount val="1"/>
                <c:pt idx="0">
                  <c:v>30～34歳</c:v>
                </c:pt>
              </c:strCache>
            </c:strRef>
          </c:tx>
          <c:spPr>
            <a:ln w="28575" cap="rnd">
              <a:solidFill>
                <a:schemeClr val="accent1">
                  <a:lumMod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'パターン３（独自推計）'!$B$28:$L$28</c:f>
            </c:numRef>
          </c:val>
        </c:ser>
        <c:ser>
          <c:idx val="31"/>
          <c:order val="86"/>
          <c:tx>
            <c:strRef>
              <c:f>'パターン３（独自推計）'!$A$29</c:f>
              <c:strCache>
                <c:ptCount val="1"/>
                <c:pt idx="0">
                  <c:v>35～39歳</c:v>
                </c:pt>
              </c:strCache>
            </c:strRef>
          </c:tx>
          <c:spPr>
            <a:ln w="28575" cap="rnd">
              <a:solidFill>
                <a:schemeClr val="accent2">
                  <a:lumMod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'パターン３（独自推計）'!$B$29:$L$29</c:f>
            </c:numRef>
          </c:val>
        </c:ser>
        <c:ser>
          <c:idx val="32"/>
          <c:order val="87"/>
          <c:tx>
            <c:strRef>
              <c:f>'パターン３（独自推計）'!$A$30</c:f>
              <c:strCache>
                <c:ptCount val="1"/>
                <c:pt idx="0">
                  <c:v>40～44歳</c:v>
                </c:pt>
              </c:strCache>
            </c:strRef>
          </c:tx>
          <c:spPr>
            <a:ln w="28575" cap="rnd">
              <a:solidFill>
                <a:schemeClr val="accent3">
                  <a:lumMod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'パターン３（独自推計）'!$B$30:$L$30</c:f>
            </c:numRef>
          </c:val>
        </c:ser>
        <c:ser>
          <c:idx val="33"/>
          <c:order val="88"/>
          <c:tx>
            <c:strRef>
              <c:f>'パターン３（独自推計）'!$A$31</c:f>
              <c:strCache>
                <c:ptCount val="1"/>
                <c:pt idx="0">
                  <c:v>45～49歳</c:v>
                </c:pt>
              </c:strCache>
            </c:strRef>
          </c:tx>
          <c:spPr>
            <a:ln w="28575" cap="rnd">
              <a:solidFill>
                <a:schemeClr val="accent4">
                  <a:lumMod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'パターン３（独自推計）'!$B$31:$L$31</c:f>
            </c:numRef>
          </c:val>
        </c:ser>
        <c:ser>
          <c:idx val="34"/>
          <c:order val="89"/>
          <c:tx>
            <c:strRef>
              <c:f>'パターン３（独自推計）'!$A$32</c:f>
              <c:strCache>
                <c:ptCount val="1"/>
                <c:pt idx="0">
                  <c:v>50～54歳</c:v>
                </c:pt>
              </c:strCache>
            </c:strRef>
          </c:tx>
          <c:spPr>
            <a:ln w="28575" cap="rnd">
              <a:solidFill>
                <a:schemeClr val="accent5">
                  <a:lumMod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'パターン３（独自推計）'!$B$32:$L$32</c:f>
            </c:numRef>
          </c:val>
        </c:ser>
        <c:ser>
          <c:idx val="35"/>
          <c:order val="90"/>
          <c:tx>
            <c:strRef>
              <c:f>'パターン３（独自推計）'!$A$33</c:f>
              <c:strCache>
                <c:ptCount val="1"/>
                <c:pt idx="0">
                  <c:v>55～59歳</c:v>
                </c:pt>
              </c:strCache>
            </c:strRef>
          </c:tx>
          <c:spPr>
            <a:ln w="28575" cap="rnd">
              <a:solidFill>
                <a:schemeClr val="accent6">
                  <a:lumMod val="5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'パターン３（独自推計）'!$B$33:$L$33</c:f>
            </c:numRef>
          </c:val>
        </c:ser>
        <c:ser>
          <c:idx val="36"/>
          <c:order val="91"/>
          <c:tx>
            <c:strRef>
              <c:f>'パターン３（独自推計）'!$A$34</c:f>
              <c:strCache>
                <c:ptCount val="1"/>
                <c:pt idx="0">
                  <c:v>60～64歳</c:v>
                </c:pt>
              </c:strCache>
            </c:strRef>
          </c:tx>
          <c:spPr>
            <a:ln w="28575" cap="rnd">
              <a:solidFill>
                <a:schemeClr val="accent1">
                  <a:lumMod val="70000"/>
                  <a:lumOff val="3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'パターン３（独自推計）'!$B$34:$L$34</c:f>
            </c:numRef>
          </c:val>
        </c:ser>
        <c:ser>
          <c:idx val="37"/>
          <c:order val="92"/>
          <c:tx>
            <c:strRef>
              <c:f>'パターン３（独自推計）'!$A$35</c:f>
              <c:strCache>
                <c:ptCount val="1"/>
                <c:pt idx="0">
                  <c:v>65～69歳</c:v>
                </c:pt>
              </c:strCache>
            </c:strRef>
          </c:tx>
          <c:spPr>
            <a:ln w="28575" cap="rnd">
              <a:solidFill>
                <a:schemeClr val="accent2">
                  <a:lumMod val="70000"/>
                  <a:lumOff val="3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'パターン３（独自推計）'!$B$35:$L$35</c:f>
            </c:numRef>
          </c:val>
        </c:ser>
        <c:ser>
          <c:idx val="38"/>
          <c:order val="93"/>
          <c:tx>
            <c:strRef>
              <c:f>'パターン３（独自推計）'!$A$36</c:f>
              <c:strCache>
                <c:ptCount val="1"/>
                <c:pt idx="0">
                  <c:v>70～74歳</c:v>
                </c:pt>
              </c:strCache>
            </c:strRef>
          </c:tx>
          <c:spPr>
            <a:ln w="28575" cap="rnd">
              <a:solidFill>
                <a:schemeClr val="accent3">
                  <a:lumMod val="70000"/>
                  <a:lumOff val="3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'パターン３（独自推計）'!$B$36:$L$36</c:f>
            </c:numRef>
          </c:val>
        </c:ser>
        <c:ser>
          <c:idx val="39"/>
          <c:order val="94"/>
          <c:tx>
            <c:strRef>
              <c:f>'パターン３（独自推計）'!$A$37</c:f>
              <c:strCache>
                <c:ptCount val="1"/>
                <c:pt idx="0">
                  <c:v>75～79歳</c:v>
                </c:pt>
              </c:strCache>
            </c:strRef>
          </c:tx>
          <c:spPr>
            <a:ln w="28575" cap="rnd">
              <a:solidFill>
                <a:schemeClr val="accent4">
                  <a:lumMod val="70000"/>
                  <a:lumOff val="3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'パターン３（独自推計）'!$B$37:$L$37</c:f>
            </c:numRef>
          </c:val>
        </c:ser>
        <c:ser>
          <c:idx val="40"/>
          <c:order val="95"/>
          <c:tx>
            <c:strRef>
              <c:f>'パターン３（独自推計）'!$A$38</c:f>
              <c:strCache>
                <c:ptCount val="1"/>
                <c:pt idx="0">
                  <c:v>80～84歳</c:v>
                </c:pt>
              </c:strCache>
            </c:strRef>
          </c:tx>
          <c:spPr>
            <a:ln w="28575" cap="rnd">
              <a:solidFill>
                <a:schemeClr val="accent5">
                  <a:lumMod val="70000"/>
                  <a:lumOff val="3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'パターン３（独自推計）'!$B$38:$L$38</c:f>
            </c:numRef>
          </c:val>
        </c:ser>
        <c:ser>
          <c:idx val="41"/>
          <c:order val="96"/>
          <c:tx>
            <c:strRef>
              <c:f>'パターン３（独自推計）'!$A$39</c:f>
              <c:strCache>
                <c:ptCount val="1"/>
                <c:pt idx="0">
                  <c:v>85～89歳</c:v>
                </c:pt>
              </c:strCache>
            </c:strRef>
          </c:tx>
          <c:spPr>
            <a:ln w="28575" cap="rnd">
              <a:solidFill>
                <a:schemeClr val="accent6">
                  <a:lumMod val="70000"/>
                  <a:lumOff val="3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'パターン３（独自推計）'!$B$39:$L$39</c:f>
            </c:numRef>
          </c:val>
        </c:ser>
        <c:ser>
          <c:idx val="42"/>
          <c:order val="97"/>
          <c:tx>
            <c:strRef>
              <c:f>'パターン３（独自推計）'!$A$40</c:f>
              <c:strCache>
                <c:ptCount val="1"/>
                <c:pt idx="0">
                  <c:v>90歳以上</c:v>
                </c:pt>
              </c:strCache>
            </c:strRef>
          </c:tx>
          <c:spPr>
            <a:ln w="28575" cap="rnd">
              <a:solidFill>
                <a:schemeClr val="accent1">
                  <a:lumMod val="7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'パターン３（独自推計）'!$B$40:$L$40</c:f>
            </c:numRef>
          </c:val>
        </c:ser>
        <c:ser>
          <c:idx val="1"/>
          <c:order val="98"/>
          <c:tx>
            <c:strRef>
              <c:f>'パターン３（独自推計）'!$A$22</c:f>
              <c:strCache>
                <c:ptCount val="1"/>
                <c:pt idx="0">
                  <c:v>0～4歳</c:v>
                </c:pt>
              </c:strCache>
            </c:strRef>
          </c:tx>
          <c:spPr>
            <a:ln w="28575" cap="rnd">
              <a:solidFill>
                <a:schemeClr val="accent2"/>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'パターン３（独自推計）'!$B$22:$L$22</c:f>
            </c:numRef>
          </c:val>
        </c:ser>
        <c:ser>
          <c:idx val="2"/>
          <c:order val="99"/>
          <c:tx>
            <c:strRef>
              <c:f>'パターン３（独自推計）'!$A$23</c:f>
              <c:strCache>
                <c:ptCount val="1"/>
                <c:pt idx="0">
                  <c:v>5～9歳</c:v>
                </c:pt>
              </c:strCache>
            </c:strRef>
          </c:tx>
          <c:spPr>
            <a:ln w="28575" cap="rnd">
              <a:solidFill>
                <a:schemeClr val="accent3"/>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'パターン３（独自推計）'!$B$23:$L$23</c:f>
            </c:numRef>
          </c:val>
        </c:ser>
        <c:ser>
          <c:idx val="3"/>
          <c:order val="100"/>
          <c:tx>
            <c:strRef>
              <c:f>'パターン３（独自推計）'!$A$24</c:f>
              <c:strCache>
                <c:ptCount val="1"/>
                <c:pt idx="0">
                  <c:v>10～14歳</c:v>
                </c:pt>
              </c:strCache>
            </c:strRef>
          </c:tx>
          <c:spPr>
            <a:ln w="28575" cap="rnd">
              <a:solidFill>
                <a:schemeClr val="accent4"/>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'パターン３（独自推計）'!$B$24:$L$24</c:f>
            </c:numRef>
          </c:val>
        </c:ser>
        <c:ser>
          <c:idx val="4"/>
          <c:order val="101"/>
          <c:tx>
            <c:strRef>
              <c:f>'パターン３（独自推計）'!$A$25</c:f>
              <c:strCache>
                <c:ptCount val="1"/>
                <c:pt idx="0">
                  <c:v>15～19歳</c:v>
                </c:pt>
              </c:strCache>
            </c:strRef>
          </c:tx>
          <c:spPr>
            <a:ln w="28575" cap="rnd">
              <a:solidFill>
                <a:schemeClr val="accent5"/>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'パターン３（独自推計）'!$B$25:$L$25</c:f>
            </c:numRef>
          </c:val>
        </c:ser>
        <c:ser>
          <c:idx val="5"/>
          <c:order val="102"/>
          <c:tx>
            <c:strRef>
              <c:f>'パターン３（独自推計）'!$A$26</c:f>
              <c:strCache>
                <c:ptCount val="1"/>
                <c:pt idx="0">
                  <c:v>20～24歳</c:v>
                </c:pt>
              </c:strCache>
            </c:strRef>
          </c:tx>
          <c:spPr>
            <a:ln w="28575" cap="rnd">
              <a:solidFill>
                <a:schemeClr val="accent6"/>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'パターン３（独自推計）'!$B$26:$L$26</c:f>
            </c:numRef>
          </c:val>
        </c:ser>
        <c:ser>
          <c:idx val="6"/>
          <c:order val="103"/>
          <c:tx>
            <c:strRef>
              <c:f>'パターン３（独自推計）'!$A$27</c:f>
              <c:strCache>
                <c:ptCount val="1"/>
                <c:pt idx="0">
                  <c:v>25～29歳</c:v>
                </c:pt>
              </c:strCache>
            </c:strRef>
          </c:tx>
          <c:spPr>
            <a:ln w="28575" cap="rnd">
              <a:solidFill>
                <a:schemeClr val="accent1">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'パターン３（独自推計）'!$B$27:$L$27</c:f>
            </c:numRef>
          </c:val>
        </c:ser>
        <c:ser>
          <c:idx val="7"/>
          <c:order val="104"/>
          <c:tx>
            <c:strRef>
              <c:f>'パターン３（独自推計）'!$A$28</c:f>
              <c:strCache>
                <c:ptCount val="1"/>
                <c:pt idx="0">
                  <c:v>30～34歳</c:v>
                </c:pt>
              </c:strCache>
            </c:strRef>
          </c:tx>
          <c:spPr>
            <a:ln w="28575" cap="rnd">
              <a:solidFill>
                <a:schemeClr val="accent2">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'パターン３（独自推計）'!$B$28:$L$28</c:f>
            </c:numRef>
          </c:val>
        </c:ser>
        <c:ser>
          <c:idx val="8"/>
          <c:order val="105"/>
          <c:tx>
            <c:strRef>
              <c:f>'パターン３（独自推計）'!$A$29</c:f>
              <c:strCache>
                <c:ptCount val="1"/>
                <c:pt idx="0">
                  <c:v>35～39歳</c:v>
                </c:pt>
              </c:strCache>
            </c:strRef>
          </c:tx>
          <c:spPr>
            <a:ln w="28575" cap="rnd">
              <a:solidFill>
                <a:schemeClr val="accent3">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'パターン３（独自推計）'!$B$29:$L$29</c:f>
            </c:numRef>
          </c:val>
        </c:ser>
        <c:ser>
          <c:idx val="9"/>
          <c:order val="106"/>
          <c:tx>
            <c:strRef>
              <c:f>'パターン３（独自推計）'!$A$30</c:f>
              <c:strCache>
                <c:ptCount val="1"/>
                <c:pt idx="0">
                  <c:v>40～44歳</c:v>
                </c:pt>
              </c:strCache>
            </c:strRef>
          </c:tx>
          <c:spPr>
            <a:ln w="28575" cap="rnd">
              <a:solidFill>
                <a:schemeClr val="accent4">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'パターン３（独自推計）'!$B$30:$L$30</c:f>
            </c:numRef>
          </c:val>
        </c:ser>
        <c:ser>
          <c:idx val="10"/>
          <c:order val="107"/>
          <c:tx>
            <c:strRef>
              <c:f>'パターン３（独自推計）'!$A$31</c:f>
              <c:strCache>
                <c:ptCount val="1"/>
                <c:pt idx="0">
                  <c:v>45～49歳</c:v>
                </c:pt>
              </c:strCache>
            </c:strRef>
          </c:tx>
          <c:spPr>
            <a:ln w="28575" cap="rnd">
              <a:solidFill>
                <a:schemeClr val="accent5">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'パターン３（独自推計）'!$B$31:$L$31</c:f>
            </c:numRef>
          </c:val>
        </c:ser>
        <c:ser>
          <c:idx val="11"/>
          <c:order val="108"/>
          <c:tx>
            <c:strRef>
              <c:f>'パターン３（独自推計）'!$A$32</c:f>
              <c:strCache>
                <c:ptCount val="1"/>
                <c:pt idx="0">
                  <c:v>50～54歳</c:v>
                </c:pt>
              </c:strCache>
            </c:strRef>
          </c:tx>
          <c:spPr>
            <a:ln w="28575" cap="rnd">
              <a:solidFill>
                <a:schemeClr val="accent6">
                  <a:lumMod val="6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'パターン３（独自推計）'!$B$32:$L$32</c:f>
            </c:numRef>
          </c:val>
        </c:ser>
        <c:ser>
          <c:idx val="12"/>
          <c:order val="109"/>
          <c:tx>
            <c:strRef>
              <c:f>'パターン３（独自推計）'!$A$33</c:f>
              <c:strCache>
                <c:ptCount val="1"/>
                <c:pt idx="0">
                  <c:v>55～59歳</c:v>
                </c:pt>
              </c:strCache>
            </c:strRef>
          </c:tx>
          <c:spPr>
            <a:ln w="28575" cap="rnd">
              <a:solidFill>
                <a:schemeClr val="accent1">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'パターン３（独自推計）'!$B$33:$L$33</c:f>
            </c:numRef>
          </c:val>
        </c:ser>
        <c:ser>
          <c:idx val="13"/>
          <c:order val="110"/>
          <c:tx>
            <c:strRef>
              <c:f>'パターン３（独自推計）'!$A$34</c:f>
              <c:strCache>
                <c:ptCount val="1"/>
                <c:pt idx="0">
                  <c:v>60～64歳</c:v>
                </c:pt>
              </c:strCache>
            </c:strRef>
          </c:tx>
          <c:spPr>
            <a:ln w="28575" cap="rnd">
              <a:solidFill>
                <a:schemeClr val="accent2">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'パターン３（独自推計）'!$B$34:$L$34</c:f>
            </c:numRef>
          </c:val>
        </c:ser>
        <c:ser>
          <c:idx val="14"/>
          <c:order val="111"/>
          <c:tx>
            <c:strRef>
              <c:f>'パターン３（独自推計）'!$A$35</c:f>
              <c:strCache>
                <c:ptCount val="1"/>
                <c:pt idx="0">
                  <c:v>65～69歳</c:v>
                </c:pt>
              </c:strCache>
            </c:strRef>
          </c:tx>
          <c:spPr>
            <a:ln w="28575" cap="rnd">
              <a:solidFill>
                <a:schemeClr val="accent3">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'パターン３（独自推計）'!$B$35:$L$35</c:f>
            </c:numRef>
          </c:val>
        </c:ser>
        <c:ser>
          <c:idx val="15"/>
          <c:order val="112"/>
          <c:tx>
            <c:strRef>
              <c:f>'パターン３（独自推計）'!$A$36</c:f>
              <c:strCache>
                <c:ptCount val="1"/>
                <c:pt idx="0">
                  <c:v>70～74歳</c:v>
                </c:pt>
              </c:strCache>
            </c:strRef>
          </c:tx>
          <c:spPr>
            <a:ln w="28575" cap="rnd">
              <a:solidFill>
                <a:schemeClr val="accent4">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'パターン３（独自推計）'!$B$36:$L$36</c:f>
            </c:numRef>
          </c:val>
        </c:ser>
        <c:ser>
          <c:idx val="16"/>
          <c:order val="113"/>
          <c:tx>
            <c:strRef>
              <c:f>'パターン３（独自推計）'!$A$37</c:f>
              <c:strCache>
                <c:ptCount val="1"/>
                <c:pt idx="0">
                  <c:v>75～79歳</c:v>
                </c:pt>
              </c:strCache>
            </c:strRef>
          </c:tx>
          <c:spPr>
            <a:ln w="28575" cap="rnd">
              <a:solidFill>
                <a:schemeClr val="accent5">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'パターン３（独自推計）'!$B$37:$L$37</c:f>
            </c:numRef>
          </c:val>
        </c:ser>
        <c:ser>
          <c:idx val="17"/>
          <c:order val="114"/>
          <c:tx>
            <c:strRef>
              <c:f>'パターン３（独自推計）'!$A$38</c:f>
              <c:strCache>
                <c:ptCount val="1"/>
                <c:pt idx="0">
                  <c:v>80～84歳</c:v>
                </c:pt>
              </c:strCache>
            </c:strRef>
          </c:tx>
          <c:spPr>
            <a:ln w="28575" cap="rnd">
              <a:solidFill>
                <a:schemeClr val="accent6">
                  <a:lumMod val="80000"/>
                  <a:lumOff val="2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'パターン３（独自推計）'!$B$38:$L$38</c:f>
            </c:numRef>
          </c:val>
        </c:ser>
        <c:ser>
          <c:idx val="18"/>
          <c:order val="115"/>
          <c:tx>
            <c:strRef>
              <c:f>'パターン３（独自推計）'!$A$39</c:f>
              <c:strCache>
                <c:ptCount val="1"/>
                <c:pt idx="0">
                  <c:v>85～89歳</c:v>
                </c:pt>
              </c:strCache>
            </c:strRef>
          </c:tx>
          <c:spPr>
            <a:ln w="28575" cap="rnd">
              <a:solidFill>
                <a:schemeClr val="accent1">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'パターン３（独自推計）'!$B$39:$L$39</c:f>
            </c:numRef>
          </c:val>
        </c:ser>
        <c:ser>
          <c:idx val="19"/>
          <c:order val="116"/>
          <c:tx>
            <c:strRef>
              <c:f>'パターン３（独自推計）'!$A$40</c:f>
              <c:strCache>
                <c:ptCount val="1"/>
                <c:pt idx="0">
                  <c:v>90歳以上</c:v>
                </c:pt>
              </c:strCache>
            </c:strRef>
          </c:tx>
          <c:spPr>
            <a:ln w="28575" cap="rnd">
              <a:solidFill>
                <a:schemeClr val="accent2">
                  <a:lumMod val="80000"/>
                </a:schemeClr>
              </a:solidFill>
              <a:round/>
            </a:ln>
            <a:effectLst/>
          </c:spPr>
          <c:marker>
            <c:symbol val="none"/>
          </c:marker>
          <c:cat>
            <c:numRef>
              <c:f>'パターン３（独自推計）'!$B$20:$L$20</c:f>
              <c:numCache>
                <c:formatCode>0"年"</c:formatCode>
                <c:ptCount val="11"/>
                <c:pt idx="0">
                  <c:v>2010</c:v>
                </c:pt>
                <c:pt idx="1">
                  <c:v>2015</c:v>
                </c:pt>
                <c:pt idx="2">
                  <c:v>2020</c:v>
                </c:pt>
                <c:pt idx="3">
                  <c:v>2025</c:v>
                </c:pt>
                <c:pt idx="4">
                  <c:v>2030</c:v>
                </c:pt>
                <c:pt idx="5">
                  <c:v>2035</c:v>
                </c:pt>
                <c:pt idx="6">
                  <c:v>2040</c:v>
                </c:pt>
                <c:pt idx="7">
                  <c:v>2045</c:v>
                </c:pt>
                <c:pt idx="8">
                  <c:v>2050</c:v>
                </c:pt>
                <c:pt idx="9">
                  <c:v>2055</c:v>
                </c:pt>
                <c:pt idx="10">
                  <c:v>2060</c:v>
                </c:pt>
              </c:numCache>
            </c:numRef>
          </c:cat>
          <c:val>
            <c:numRef>
              <c:f>'パターン３（独自推計）'!$B$40:$L$40</c:f>
            </c:numRef>
          </c:val>
        </c:ser>
        <c:ser>
          <c:idx val="23"/>
          <c:order val="117"/>
          <c:tx>
            <c:strRef>
              <c:f>'パターン３（独自推計） (2)'!$A$5</c:f>
              <c:strCache>
                <c:ptCount val="1"/>
                <c:pt idx="0">
                  <c:v>移動率改善なし、出生率が国・県同様のペースで上昇した場合</c:v>
                </c:pt>
              </c:strCache>
            </c:strRef>
          </c:tx>
          <c:spPr>
            <a:ln>
              <a:solidFill>
                <a:schemeClr val="accent1"/>
              </a:solidFill>
            </a:ln>
          </c:spPr>
          <c:marker>
            <c:symbol val="diamond"/>
            <c:size val="5"/>
            <c:spPr>
              <a:solidFill>
                <a:schemeClr val="accent1"/>
              </a:solidFill>
              <a:ln>
                <a:solidFill>
                  <a:schemeClr val="tx1"/>
                </a:solidFill>
              </a:ln>
            </c:spPr>
          </c:marker>
          <c:dLbls>
            <c:dLbl>
              <c:idx val="4"/>
              <c:layout>
                <c:manualLayout>
                  <c:x val="-3.2820675105485232E-2"/>
                  <c:y val="5.0117030965391746E-2"/>
                </c:manualLayout>
              </c:layout>
              <c:showVal val="1"/>
              <c:extLst>
                <c:ext xmlns:c15="http://schemas.microsoft.com/office/drawing/2012/chart" uri="{CE6537A1-D6FC-4f65-9D91-7224C49458BB}"/>
              </c:extLst>
            </c:dLbl>
            <c:dLbl>
              <c:idx val="6"/>
              <c:showVal val="1"/>
              <c:extLst>
                <c:ext xmlns:c15="http://schemas.microsoft.com/office/drawing/2012/chart" uri="{CE6537A1-D6FC-4f65-9D91-7224C49458BB}"/>
              </c:extLst>
            </c:dLbl>
            <c:dLbl>
              <c:idx val="10"/>
              <c:showVal val="1"/>
              <c:extLst>
                <c:ext xmlns:c15="http://schemas.microsoft.com/office/drawing/2012/chart" uri="{CE6537A1-D6FC-4f65-9D91-7224C49458BB}"/>
              </c:extLst>
            </c:dLbl>
            <c:delete val="1"/>
            <c:extLst>
              <c:ext xmlns:c15="http://schemas.microsoft.com/office/drawing/2012/chart" uri="{CE6537A1-D6FC-4f65-9D91-7224C49458BB}">
                <c15:showLeaderLines val="1"/>
              </c:ext>
            </c:extLst>
          </c:dLbls>
          <c:val>
            <c:numRef>
              <c:f>'パターン３（独自推計） (2)'!$B$16:$L$16</c:f>
              <c:numCache>
                <c:formatCode>#,##0;\-#,##0</c:formatCode>
                <c:ptCount val="11"/>
                <c:pt idx="0">
                  <c:v>31152</c:v>
                </c:pt>
                <c:pt idx="1">
                  <c:v>30734.580060633605</c:v>
                </c:pt>
                <c:pt idx="2">
                  <c:v>30147.238615368224</c:v>
                </c:pt>
                <c:pt idx="3">
                  <c:v>29352.310676717101</c:v>
                </c:pt>
                <c:pt idx="4">
                  <c:v>28401.175021001702</c:v>
                </c:pt>
                <c:pt idx="5">
                  <c:v>27367.945132861161</c:v>
                </c:pt>
                <c:pt idx="6">
                  <c:v>26319.166436054547</c:v>
                </c:pt>
                <c:pt idx="7">
                  <c:v>25256.805730869401</c:v>
                </c:pt>
                <c:pt idx="8">
                  <c:v>24156.439146266217</c:v>
                </c:pt>
                <c:pt idx="9">
                  <c:v>22963.561519879349</c:v>
                </c:pt>
                <c:pt idx="10">
                  <c:v>21707.478194616524</c:v>
                </c:pt>
              </c:numCache>
            </c:numRef>
          </c:val>
        </c:ser>
        <c:marker val="1"/>
        <c:axId val="120597504"/>
        <c:axId val="120619776"/>
      </c:lineChart>
      <c:catAx>
        <c:axId val="120597504"/>
        <c:scaling>
          <c:orientation val="minMax"/>
        </c:scaling>
        <c:axPos val="b"/>
        <c:numFmt formatCode="0&quot;年&quot;"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20619776"/>
        <c:crosses val="autoZero"/>
        <c:auto val="1"/>
        <c:lblAlgn val="ctr"/>
        <c:lblOffset val="100"/>
      </c:catAx>
      <c:valAx>
        <c:axId val="120619776"/>
        <c:scaling>
          <c:orientation val="minMax"/>
          <c:min val="20000"/>
        </c:scaling>
        <c:axPos val="l"/>
        <c:majorGridlines>
          <c:spPr>
            <a:ln w="9525" cap="flat" cmpd="sng" algn="ctr">
              <a:solidFill>
                <a:schemeClr val="tx1">
                  <a:lumMod val="15000"/>
                  <a:lumOff val="85000"/>
                </a:schemeClr>
              </a:solidFill>
              <a:round/>
            </a:ln>
            <a:effectLst/>
          </c:spPr>
        </c:majorGridlines>
        <c:numFmt formatCode="#,##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20597504"/>
        <c:crosses val="autoZero"/>
        <c:crossBetween val="between"/>
      </c:valAx>
      <c:spPr>
        <a:noFill/>
        <a:ln>
          <a:noFill/>
        </a:ln>
        <a:effectLst/>
      </c:spPr>
    </c:plotArea>
    <c:legend>
      <c:legendPos val="r"/>
      <c:layout>
        <c:manualLayout>
          <c:xMode val="edge"/>
          <c:yMode val="edge"/>
          <c:x val="3.6715749665952157E-3"/>
          <c:y val="0.72727321990752181"/>
          <c:w val="0.97618243978632857"/>
          <c:h val="0.27272678009247875"/>
        </c:manualLayout>
      </c:layout>
    </c:legend>
    <c:plotVisOnly val="1"/>
    <c:dispBlanksAs val="gap"/>
  </c:chart>
  <c:spPr>
    <a:solidFill>
      <a:schemeClr val="bg1"/>
    </a:solidFill>
    <a:ln w="9525" cap="flat" cmpd="sng" algn="ctr">
      <a:solidFill>
        <a:schemeClr val="tx1"/>
      </a:solidFill>
      <a:round/>
    </a:ln>
    <a:effectLst/>
  </c:spPr>
  <c:txPr>
    <a:bodyPr/>
    <a:lstStyle/>
    <a:p>
      <a:pPr>
        <a:defRPr>
          <a:solidFill>
            <a:schemeClr val="tx1"/>
          </a:solidFill>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barChart>
        <c:barDir val="col"/>
        <c:grouping val="clustered"/>
        <c:ser>
          <c:idx val="3"/>
          <c:order val="0"/>
          <c:tx>
            <c:strRef>
              <c:f>Sheet1!$B$1</c:f>
              <c:strCache>
                <c:ptCount val="1"/>
                <c:pt idx="0">
                  <c:v>松伏町 出生数</c:v>
                </c:pt>
              </c:strCache>
            </c:strRef>
          </c:tx>
          <c:spPr>
            <a:solidFill>
              <a:srgbClr val="CDACE6"/>
            </a:solidFill>
            <a:ln w="6350">
              <a:solidFill>
                <a:schemeClr val="tx1"/>
              </a:solid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ct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H１８</c:v>
                </c:pt>
                <c:pt idx="1">
                  <c:v>H１９</c:v>
                </c:pt>
                <c:pt idx="2">
                  <c:v>H２０</c:v>
                </c:pt>
                <c:pt idx="3">
                  <c:v>H２１</c:v>
                </c:pt>
                <c:pt idx="4">
                  <c:v>H２２</c:v>
                </c:pt>
                <c:pt idx="5">
                  <c:v>H２３</c:v>
                </c:pt>
                <c:pt idx="6">
                  <c:v>H２４</c:v>
                </c:pt>
                <c:pt idx="7">
                  <c:v>H２５</c:v>
                </c:pt>
              </c:strCache>
            </c:strRef>
          </c:cat>
          <c:val>
            <c:numRef>
              <c:f>Sheet1!$B$2:$B$9</c:f>
              <c:numCache>
                <c:formatCode>General</c:formatCode>
                <c:ptCount val="8"/>
                <c:pt idx="0">
                  <c:v>215</c:v>
                </c:pt>
                <c:pt idx="1">
                  <c:v>252</c:v>
                </c:pt>
                <c:pt idx="2">
                  <c:v>238</c:v>
                </c:pt>
                <c:pt idx="3">
                  <c:v>223</c:v>
                </c:pt>
                <c:pt idx="4">
                  <c:v>199</c:v>
                </c:pt>
                <c:pt idx="5">
                  <c:v>208</c:v>
                </c:pt>
                <c:pt idx="6">
                  <c:v>192</c:v>
                </c:pt>
                <c:pt idx="7">
                  <c:v>174</c:v>
                </c:pt>
              </c:numCache>
            </c:numRef>
          </c:val>
        </c:ser>
        <c:axId val="110467712"/>
        <c:axId val="110466560"/>
      </c:barChart>
      <c:lineChart>
        <c:grouping val="standard"/>
        <c:ser>
          <c:idx val="0"/>
          <c:order val="1"/>
          <c:tx>
            <c:strRef>
              <c:f>Sheet1!$C$1</c:f>
              <c:strCache>
                <c:ptCount val="1"/>
                <c:pt idx="0">
                  <c:v>松伏町</c:v>
                </c:pt>
              </c:strCache>
            </c:strRef>
          </c:tx>
          <c:spPr>
            <a:ln w="28575" cap="rnd">
              <a:solidFill>
                <a:srgbClr val="FF0000"/>
              </a:solidFill>
              <a:round/>
            </a:ln>
            <a:effectLst/>
          </c:spPr>
          <c:marker>
            <c:symbol val="circle"/>
            <c:size val="5"/>
            <c:spPr>
              <a:solidFill>
                <a:srgbClr val="FF0000"/>
              </a:solidFill>
              <a:ln w="3175">
                <a:solidFill>
                  <a:schemeClr val="tx1"/>
                </a:solidFill>
              </a:ln>
              <a:effectLst/>
            </c:spPr>
          </c:marker>
          <c:dLbls>
            <c:dLbl>
              <c:idx val="0"/>
              <c:numFmt formatCode="#,##0.00;[Red]\-#,##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
            <c:dLbl>
              <c:idx val="1"/>
              <c:numFmt formatCode="#,##0.00;[Red]\-#,##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
            <c:dLbl>
              <c:idx val="3"/>
              <c:numFmt formatCode="#,##0.00;[Red]\-#,##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
            <c:dLbl>
              <c:idx val="6"/>
              <c:numFmt formatCode="#,##0.00;[Red]\-#,##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b"/>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H１８</c:v>
                </c:pt>
                <c:pt idx="1">
                  <c:v>H１９</c:v>
                </c:pt>
                <c:pt idx="2">
                  <c:v>H２０</c:v>
                </c:pt>
                <c:pt idx="3">
                  <c:v>H２１</c:v>
                </c:pt>
                <c:pt idx="4">
                  <c:v>H２２</c:v>
                </c:pt>
                <c:pt idx="5">
                  <c:v>H２３</c:v>
                </c:pt>
                <c:pt idx="6">
                  <c:v>H２４</c:v>
                </c:pt>
                <c:pt idx="7">
                  <c:v>H２５</c:v>
                </c:pt>
              </c:strCache>
            </c:strRef>
          </c:cat>
          <c:val>
            <c:numRef>
              <c:f>Sheet1!$C$2:$C$9</c:f>
              <c:numCache>
                <c:formatCode>General</c:formatCode>
                <c:ptCount val="8"/>
                <c:pt idx="0">
                  <c:v>1</c:v>
                </c:pt>
                <c:pt idx="1">
                  <c:v>1.2</c:v>
                </c:pt>
                <c:pt idx="2">
                  <c:v>1.1599999999999984</c:v>
                </c:pt>
                <c:pt idx="3">
                  <c:v>1.1000000000000001</c:v>
                </c:pt>
                <c:pt idx="4">
                  <c:v>1.1599999999999984</c:v>
                </c:pt>
                <c:pt idx="5">
                  <c:v>1.1599999999999984</c:v>
                </c:pt>
                <c:pt idx="6">
                  <c:v>1.1000000000000001</c:v>
                </c:pt>
                <c:pt idx="7">
                  <c:v>1.05</c:v>
                </c:pt>
              </c:numCache>
            </c:numRef>
          </c:val>
        </c:ser>
        <c:ser>
          <c:idx val="1"/>
          <c:order val="2"/>
          <c:tx>
            <c:strRef>
              <c:f>Sheet1!$D$1</c:f>
              <c:strCache>
                <c:ptCount val="1"/>
                <c:pt idx="0">
                  <c:v>埼玉県</c:v>
                </c:pt>
              </c:strCache>
            </c:strRef>
          </c:tx>
          <c:spPr>
            <a:ln w="28575" cap="rnd">
              <a:solidFill>
                <a:schemeClr val="accent6"/>
              </a:solidFill>
              <a:round/>
            </a:ln>
            <a:effectLst/>
          </c:spPr>
          <c:marker>
            <c:symbol val="triangle"/>
            <c:size val="5"/>
            <c:spPr>
              <a:solidFill>
                <a:schemeClr val="accent6"/>
              </a:solidFill>
              <a:ln w="3175">
                <a:solidFill>
                  <a:schemeClr val="tx1"/>
                </a:solidFill>
              </a:ln>
              <a:effectLst/>
            </c:spPr>
          </c:marker>
          <c:dLbls>
            <c:dLbl>
              <c:idx val="0"/>
              <c:layout>
                <c:manualLayout>
                  <c:x val="-2.3880035216355316E-2"/>
                  <c:y val="2.3710216332229254E-2"/>
                </c:manualLayout>
              </c:layout>
              <c:dLblPos val="r"/>
              <c:showVal val="1"/>
              <c:extLst>
                <c:ext xmlns:c15="http://schemas.microsoft.com/office/drawing/2012/chart" uri="{CE6537A1-D6FC-4f65-9D91-7224C49458BB}"/>
              </c:extLst>
            </c:dLbl>
            <c:dLbl>
              <c:idx val="1"/>
              <c:layout>
                <c:manualLayout>
                  <c:x val="-5.0369568576821436E-3"/>
                  <c:y val="-2.0960090642032338E-2"/>
                </c:manualLayout>
              </c:layout>
              <c:dLblPos val="r"/>
              <c:showVal val="1"/>
              <c:extLst>
                <c:ext xmlns:c15="http://schemas.microsoft.com/office/drawing/2012/chart" uri="{CE6537A1-D6FC-4f65-9D91-7224C49458BB}"/>
              </c:extLst>
            </c:dLbl>
            <c:dLbl>
              <c:idx val="3"/>
              <c:layout>
                <c:manualLayout>
                  <c:x val="-2.3880035216355292E-2"/>
                  <c:y val="2.3710216332229254E-2"/>
                </c:manualLayout>
              </c:layout>
              <c:dLblPos val="r"/>
              <c:showVal val="1"/>
              <c:extLst>
                <c:ext xmlns:c15="http://schemas.microsoft.com/office/drawing/2012/chart" uri="{CE6537A1-D6FC-4f65-9D91-7224C49458BB}"/>
              </c:extLst>
            </c:dLbl>
            <c:dLbl>
              <c:idx val="4"/>
              <c:layout>
                <c:manualLayout>
                  <c:x val="-2.532950278240708E-2"/>
                  <c:y val="2.9294004704011931E-2"/>
                </c:manualLayout>
              </c:layout>
              <c:dLblPos val="r"/>
              <c:showVal val="1"/>
              <c:extLst>
                <c:ext xmlns:c15="http://schemas.microsoft.com/office/drawing/2012/chart" uri="{CE6537A1-D6FC-4f65-9D91-7224C49458BB}"/>
              </c:extLst>
            </c:dLbl>
            <c:dLbl>
              <c:idx val="5"/>
              <c:layout>
                <c:manualLayout>
                  <c:x val="-2.3880035216355292E-2"/>
                  <c:y val="2.9294004704011986E-2"/>
                </c:manualLayout>
              </c:layout>
              <c:dLblPos val="r"/>
              <c:showVal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b"/>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H１８</c:v>
                </c:pt>
                <c:pt idx="1">
                  <c:v>H１９</c:v>
                </c:pt>
                <c:pt idx="2">
                  <c:v>H２０</c:v>
                </c:pt>
                <c:pt idx="3">
                  <c:v>H２１</c:v>
                </c:pt>
                <c:pt idx="4">
                  <c:v>H２２</c:v>
                </c:pt>
                <c:pt idx="5">
                  <c:v>H２３</c:v>
                </c:pt>
                <c:pt idx="6">
                  <c:v>H２４</c:v>
                </c:pt>
                <c:pt idx="7">
                  <c:v>H２５</c:v>
                </c:pt>
              </c:strCache>
            </c:strRef>
          </c:cat>
          <c:val>
            <c:numRef>
              <c:f>Sheet1!$D$2:$D$9</c:f>
              <c:numCache>
                <c:formatCode>General</c:formatCode>
                <c:ptCount val="8"/>
                <c:pt idx="0">
                  <c:v>1.24</c:v>
                </c:pt>
                <c:pt idx="1">
                  <c:v>1.26</c:v>
                </c:pt>
                <c:pt idx="2">
                  <c:v>1.28</c:v>
                </c:pt>
                <c:pt idx="3">
                  <c:v>1.28</c:v>
                </c:pt>
                <c:pt idx="4">
                  <c:v>1.32</c:v>
                </c:pt>
                <c:pt idx="5">
                  <c:v>1.28</c:v>
                </c:pt>
                <c:pt idx="6">
                  <c:v>1.29</c:v>
                </c:pt>
                <c:pt idx="7">
                  <c:v>1.33</c:v>
                </c:pt>
              </c:numCache>
            </c:numRef>
          </c:val>
        </c:ser>
        <c:ser>
          <c:idx val="2"/>
          <c:order val="3"/>
          <c:tx>
            <c:strRef>
              <c:f>Sheet1!$E$1</c:f>
              <c:strCache>
                <c:ptCount val="1"/>
                <c:pt idx="0">
                  <c:v>全国</c:v>
                </c:pt>
              </c:strCache>
            </c:strRef>
          </c:tx>
          <c:spPr>
            <a:ln w="28575" cap="rnd">
              <a:solidFill>
                <a:schemeClr val="accent5"/>
              </a:solidFill>
              <a:round/>
            </a:ln>
            <a:effectLst/>
          </c:spPr>
          <c:marker>
            <c:symbol val="square"/>
            <c:size val="5"/>
            <c:spPr>
              <a:solidFill>
                <a:schemeClr val="accent5"/>
              </a:solidFill>
              <a:ln w="3175">
                <a:solidFill>
                  <a:schemeClr val="tx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H１８</c:v>
                </c:pt>
                <c:pt idx="1">
                  <c:v>H１９</c:v>
                </c:pt>
                <c:pt idx="2">
                  <c:v>H２０</c:v>
                </c:pt>
                <c:pt idx="3">
                  <c:v>H２１</c:v>
                </c:pt>
                <c:pt idx="4">
                  <c:v>H２２</c:v>
                </c:pt>
                <c:pt idx="5">
                  <c:v>H２３</c:v>
                </c:pt>
                <c:pt idx="6">
                  <c:v>H２４</c:v>
                </c:pt>
                <c:pt idx="7">
                  <c:v>H２５</c:v>
                </c:pt>
              </c:strCache>
            </c:strRef>
          </c:cat>
          <c:val>
            <c:numRef>
              <c:f>Sheet1!$E$2:$E$9</c:f>
              <c:numCache>
                <c:formatCode>General</c:formatCode>
                <c:ptCount val="8"/>
                <c:pt idx="0">
                  <c:v>1.32</c:v>
                </c:pt>
                <c:pt idx="1">
                  <c:v>1.34</c:v>
                </c:pt>
                <c:pt idx="2">
                  <c:v>1.37</c:v>
                </c:pt>
                <c:pt idx="3">
                  <c:v>1.37</c:v>
                </c:pt>
                <c:pt idx="4">
                  <c:v>1.3900000000000001</c:v>
                </c:pt>
                <c:pt idx="5">
                  <c:v>1.3900000000000001</c:v>
                </c:pt>
                <c:pt idx="6">
                  <c:v>1.41</c:v>
                </c:pt>
                <c:pt idx="7">
                  <c:v>1.43</c:v>
                </c:pt>
              </c:numCache>
            </c:numRef>
          </c:val>
        </c:ser>
        <c:marker val="1"/>
        <c:axId val="110387200"/>
        <c:axId val="110376832"/>
      </c:lineChart>
      <c:catAx>
        <c:axId val="11046771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j-ea"/>
                <a:ea typeface="+mj-ea"/>
                <a:cs typeface="+mn-cs"/>
              </a:defRPr>
            </a:pPr>
            <a:endParaRPr lang="ja-JP"/>
          </a:p>
        </c:txPr>
        <c:crossAx val="110466560"/>
        <c:crosses val="autoZero"/>
        <c:auto val="1"/>
        <c:lblAlgn val="ctr"/>
        <c:lblOffset val="100"/>
      </c:catAx>
      <c:valAx>
        <c:axId val="110466560"/>
        <c:scaling>
          <c:orientation val="minMax"/>
        </c:scaling>
        <c:axPos val="l"/>
        <c:majorGridlines>
          <c:spPr>
            <a:ln w="12700" cap="flat" cmpd="sng" algn="ctr">
              <a:solidFill>
                <a:schemeClr val="bg1">
                  <a:lumMod val="75000"/>
                </a:schemeClr>
              </a:solidFill>
              <a:round/>
            </a:ln>
            <a:effectLst/>
          </c:spPr>
        </c:majorGridlines>
        <c:title>
          <c:tx>
            <c:rich>
              <a:bodyPr rot="0" spcFirstLastPara="1" vertOverflow="ellipsis" vert="wordArtVertRtl" wrap="square" anchor="ctr" anchorCtr="1"/>
              <a:lstStyle/>
              <a:p>
                <a:pPr>
                  <a:defRPr sz="1000" b="0" i="0" u="none" strike="noStrike" kern="1200" baseline="0">
                    <a:solidFill>
                      <a:sysClr val="windowText" lastClr="000000"/>
                    </a:solidFill>
                    <a:latin typeface="+mj-ea"/>
                    <a:ea typeface="+mj-ea"/>
                    <a:cs typeface="+mn-cs"/>
                  </a:defRPr>
                </a:pPr>
                <a:r>
                  <a:rPr lang="ja-JP" altLang="en-US">
                    <a:solidFill>
                      <a:sysClr val="windowText" lastClr="000000"/>
                    </a:solidFill>
                    <a:latin typeface="+mj-ea"/>
                    <a:ea typeface="+mj-ea"/>
                  </a:rPr>
                  <a:t>出生数</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j-ea"/>
                <a:ea typeface="+mj-ea"/>
                <a:cs typeface="+mn-cs"/>
              </a:defRPr>
            </a:pPr>
            <a:endParaRPr lang="ja-JP"/>
          </a:p>
        </c:txPr>
        <c:crossAx val="110467712"/>
        <c:crosses val="autoZero"/>
        <c:crossBetween val="between"/>
      </c:valAx>
      <c:valAx>
        <c:axId val="110376832"/>
        <c:scaling>
          <c:orientation val="minMax"/>
        </c:scaling>
        <c:axPos val="r"/>
        <c:title>
          <c:tx>
            <c:rich>
              <a:bodyPr rot="0" spcFirstLastPara="1" vertOverflow="ellipsis" vert="wordArtVertRtl" wrap="square" anchor="ctr" anchorCtr="1"/>
              <a:lstStyle/>
              <a:p>
                <a:pPr>
                  <a:defRPr sz="1000" b="0" i="0" u="none" strike="noStrike" kern="1200" baseline="0">
                    <a:solidFill>
                      <a:sysClr val="windowText" lastClr="000000"/>
                    </a:solidFill>
                    <a:latin typeface="+mj-ea"/>
                    <a:ea typeface="+mj-ea"/>
                    <a:cs typeface="+mn-cs"/>
                  </a:defRPr>
                </a:pPr>
                <a:r>
                  <a:rPr lang="ja-JP" altLang="en-US">
                    <a:solidFill>
                      <a:sysClr val="windowText" lastClr="000000"/>
                    </a:solidFill>
                    <a:latin typeface="+mj-ea"/>
                    <a:ea typeface="+mj-ea"/>
                  </a:rPr>
                  <a:t>合計特殊出生率</a:t>
                </a: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j-ea"/>
                <a:ea typeface="+mj-ea"/>
                <a:cs typeface="+mn-cs"/>
              </a:defRPr>
            </a:pPr>
            <a:endParaRPr lang="ja-JP"/>
          </a:p>
        </c:txPr>
        <c:crossAx val="110387200"/>
        <c:crosses val="max"/>
        <c:crossBetween val="between"/>
      </c:valAx>
      <c:catAx>
        <c:axId val="110387200"/>
        <c:scaling>
          <c:orientation val="minMax"/>
        </c:scaling>
        <c:delete val="1"/>
        <c:axPos val="b"/>
        <c:numFmt formatCode="General" sourceLinked="1"/>
        <c:tickLblPos val="nextTo"/>
        <c:crossAx val="110376832"/>
        <c:crosses val="autoZero"/>
        <c:auto val="1"/>
        <c:lblAlgn val="ctr"/>
        <c:lblOffset val="100"/>
      </c:catAx>
      <c:spPr>
        <a:noFill/>
        <a:ln w="25400">
          <a:noFill/>
        </a:ln>
        <a:effectLst/>
      </c:spPr>
    </c:plotArea>
    <c:legend>
      <c:legendPos val="b"/>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j-ea"/>
              <a:ea typeface="+mj-ea"/>
              <a:cs typeface="+mn-cs"/>
            </a:defRPr>
          </a:pPr>
          <a:endParaRPr lang="ja-JP"/>
        </a:p>
      </c:txPr>
    </c:legend>
    <c:plotVisOnly val="1"/>
    <c:dispBlanksAs val="gap"/>
  </c:chart>
  <c:spPr>
    <a:solidFill>
      <a:schemeClr val="bg1"/>
    </a:solidFill>
    <a:ln w="6350" cap="flat" cmpd="sng" algn="ctr">
      <a:solidFill>
        <a:schemeClr val="tx1"/>
      </a:solidFill>
      <a:round/>
    </a:ln>
    <a:effectLst/>
  </c:spPr>
  <c:txPr>
    <a:bodyPr/>
    <a:lstStyle/>
    <a:p>
      <a:pPr>
        <a:defRPr/>
      </a:pPr>
      <a:endParaRPr lang="ja-JP"/>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24466396189825"/>
          <c:y val="7.5000000000000011E-2"/>
          <c:w val="0.76235667666255158"/>
          <c:h val="0.83109678477690185"/>
        </c:manualLayout>
      </c:layout>
      <c:barChart>
        <c:barDir val="bar"/>
        <c:grouping val="clustered"/>
        <c:ser>
          <c:idx val="0"/>
          <c:order val="0"/>
          <c:spPr>
            <a:solidFill>
              <a:schemeClr val="accent1"/>
            </a:solidFill>
            <a:ln w="6350">
              <a:solidFill>
                <a:sysClr val="windowText" lastClr="000000"/>
              </a:solidFill>
            </a:ln>
            <a:effectLst/>
          </c:spPr>
          <c:dLbls>
            <c:dLbl>
              <c:idx val="7"/>
              <c:layout>
                <c:manualLayout>
                  <c:x val="-2.1167476661995116E-2"/>
                  <c:y val="-7.6388006448120465E-17"/>
                </c:manualLayout>
              </c:layout>
              <c:dLblPos val="outEnd"/>
              <c:showVal val="1"/>
              <c:extLst>
                <c:ext xmlns:c15="http://schemas.microsoft.com/office/drawing/2012/chart" uri="{CE6537A1-D6FC-4f65-9D91-7224C49458BB}"/>
              </c:extLst>
            </c:dLbl>
            <c:dLbl>
              <c:idx val="8"/>
              <c:layout>
                <c:manualLayout>
                  <c:x val="-2.1167754454048334E-2"/>
                  <c:y val="0"/>
                </c:manualLayout>
              </c:layout>
              <c:dLblPos val="outEnd"/>
              <c:showVal val="1"/>
              <c:extLst>
                <c:ext xmlns:c15="http://schemas.microsoft.com/office/drawing/2012/chart" uri="{CE6537A1-D6FC-4f65-9D91-7224C49458BB}"/>
              </c:extLst>
            </c:dLbl>
            <c:dLbl>
              <c:idx val="12"/>
              <c:layout>
                <c:manualLayout>
                  <c:x val="-2.4695713529723124E-2"/>
                  <c:y val="-3.8194003224060208E-17"/>
                </c:manualLayout>
              </c:layout>
              <c:dLblPos val="outEnd"/>
              <c:showVal val="1"/>
              <c:extLst>
                <c:ext xmlns:c15="http://schemas.microsoft.com/office/drawing/2012/chart" uri="{CE6537A1-D6FC-4f65-9D91-7224C49458BB}"/>
              </c:extLst>
            </c:dLbl>
            <c:spPr>
              <a:noFill/>
              <a:ln>
                <a:noFill/>
              </a:ln>
              <a:effectLst/>
            </c:spPr>
            <c:dLblPos val="outEnd"/>
            <c:showVal val="1"/>
            <c:extLst>
              <c:ext xmlns:c15="http://schemas.microsoft.com/office/drawing/2012/chart" uri="{CE6537A1-D6FC-4f65-9D91-7224C49458BB}">
                <c15:showLeaderLines val="1"/>
              </c:ext>
            </c:extLst>
          </c:dLbls>
          <c:cat>
            <c:strRef>
              <c:f>Sheet2!$D$3:$D$21</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Sheet2!$E$3:$E$21</c:f>
              <c:numCache>
                <c:formatCode>#;0;#</c:formatCode>
                <c:ptCount val="19"/>
                <c:pt idx="0">
                  <c:v>-661</c:v>
                </c:pt>
                <c:pt idx="1">
                  <c:v>-794</c:v>
                </c:pt>
                <c:pt idx="2">
                  <c:v>-893</c:v>
                </c:pt>
                <c:pt idx="3">
                  <c:v>-894</c:v>
                </c:pt>
                <c:pt idx="4">
                  <c:v>-819</c:v>
                </c:pt>
                <c:pt idx="5">
                  <c:v>-791</c:v>
                </c:pt>
                <c:pt idx="6">
                  <c:v>-971</c:v>
                </c:pt>
                <c:pt idx="7">
                  <c:v>-1343</c:v>
                </c:pt>
                <c:pt idx="8">
                  <c:v>-1318</c:v>
                </c:pt>
                <c:pt idx="9">
                  <c:v>-971</c:v>
                </c:pt>
                <c:pt idx="10">
                  <c:v>-844</c:v>
                </c:pt>
                <c:pt idx="11">
                  <c:v>-1141</c:v>
                </c:pt>
                <c:pt idx="12">
                  <c:v>-1334</c:v>
                </c:pt>
                <c:pt idx="13">
                  <c:v>-1100</c:v>
                </c:pt>
                <c:pt idx="14">
                  <c:v>-851</c:v>
                </c:pt>
                <c:pt idx="15">
                  <c:v>-493</c:v>
                </c:pt>
                <c:pt idx="16">
                  <c:v>-238</c:v>
                </c:pt>
                <c:pt idx="17">
                  <c:v>-118</c:v>
                </c:pt>
                <c:pt idx="18">
                  <c:v>-47</c:v>
                </c:pt>
              </c:numCache>
            </c:numRef>
          </c:val>
        </c:ser>
        <c:ser>
          <c:idx val="1"/>
          <c:order val="1"/>
          <c:spPr>
            <a:solidFill>
              <a:schemeClr val="accent2"/>
            </a:solidFill>
            <a:ln w="6350">
              <a:solidFill>
                <a:sysClr val="windowText" lastClr="000000"/>
              </a:solidFill>
            </a:ln>
            <a:effectLst/>
          </c:spPr>
          <c:dLbls>
            <c:spPr>
              <a:noFill/>
              <a:ln>
                <a:noFill/>
              </a:ln>
              <a:effectLst/>
            </c:spPr>
            <c:dLblPos val="outEnd"/>
            <c:showVal val="1"/>
            <c:extLst>
              <c:ext xmlns:c15="http://schemas.microsoft.com/office/drawing/2012/chart" uri="{CE6537A1-D6FC-4f65-9D91-7224C49458BB}">
                <c15:showLeaderLines val="1"/>
              </c:ext>
            </c:extLst>
          </c:dLbls>
          <c:cat>
            <c:strRef>
              <c:f>Sheet2!$D$3:$D$21</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Sheet2!$F$3:$F$21</c:f>
              <c:numCache>
                <c:formatCode>0</c:formatCode>
                <c:ptCount val="19"/>
                <c:pt idx="0">
                  <c:v>612</c:v>
                </c:pt>
                <c:pt idx="1">
                  <c:v>779</c:v>
                </c:pt>
                <c:pt idx="2">
                  <c:v>896</c:v>
                </c:pt>
                <c:pt idx="3">
                  <c:v>820</c:v>
                </c:pt>
                <c:pt idx="4">
                  <c:v>748</c:v>
                </c:pt>
                <c:pt idx="5">
                  <c:v>773</c:v>
                </c:pt>
                <c:pt idx="6">
                  <c:v>878</c:v>
                </c:pt>
                <c:pt idx="7">
                  <c:v>1247</c:v>
                </c:pt>
                <c:pt idx="8">
                  <c:v>1166</c:v>
                </c:pt>
                <c:pt idx="9">
                  <c:v>865</c:v>
                </c:pt>
                <c:pt idx="10">
                  <c:v>950</c:v>
                </c:pt>
                <c:pt idx="11">
                  <c:v>1080</c:v>
                </c:pt>
                <c:pt idx="12">
                  <c:v>1369</c:v>
                </c:pt>
                <c:pt idx="13">
                  <c:v>1091</c:v>
                </c:pt>
                <c:pt idx="14">
                  <c:v>803</c:v>
                </c:pt>
                <c:pt idx="15">
                  <c:v>575</c:v>
                </c:pt>
                <c:pt idx="16">
                  <c:v>399</c:v>
                </c:pt>
                <c:pt idx="17">
                  <c:v>284</c:v>
                </c:pt>
                <c:pt idx="18">
                  <c:v>196</c:v>
                </c:pt>
              </c:numCache>
            </c:numRef>
          </c:val>
        </c:ser>
        <c:gapWidth val="70"/>
        <c:overlap val="100"/>
        <c:axId val="135038848"/>
        <c:axId val="135040384"/>
      </c:barChart>
      <c:catAx>
        <c:axId val="135038848"/>
        <c:scaling>
          <c:orientation val="minMax"/>
        </c:scaling>
        <c:axPos val="l"/>
        <c:numFmt formatCode="General" sourceLinked="1"/>
        <c:maj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j-ea"/>
                <a:ea typeface="+mj-ea"/>
                <a:cs typeface="+mn-cs"/>
              </a:defRPr>
            </a:pPr>
            <a:endParaRPr lang="ja-JP"/>
          </a:p>
        </c:txPr>
        <c:crossAx val="135040384"/>
        <c:crossesAt val="0"/>
        <c:auto val="1"/>
        <c:lblAlgn val="ctr"/>
        <c:lblOffset val="100"/>
      </c:catAx>
      <c:valAx>
        <c:axId val="135040384"/>
        <c:scaling>
          <c:orientation val="minMax"/>
          <c:max val="1500"/>
          <c:min val="-1500"/>
        </c:scaling>
        <c:axPos val="b"/>
        <c:majorGridlines>
          <c:spPr>
            <a:ln w="12700" cap="flat" cmpd="sng" algn="ctr">
              <a:solidFill>
                <a:schemeClr val="bg1">
                  <a:lumMod val="7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j-ea"/>
                <a:ea typeface="+mj-ea"/>
                <a:cs typeface="+mn-cs"/>
              </a:defRPr>
            </a:pPr>
            <a:endParaRPr lang="ja-JP"/>
          </a:p>
        </c:txPr>
        <c:crossAx val="135038848"/>
        <c:crosses val="autoZero"/>
        <c:crossBetween val="between"/>
      </c:valAx>
      <c:spPr>
        <a:noFill/>
        <a:ln w="12700">
          <a:solidFill>
            <a:schemeClr val="bg1">
              <a:lumMod val="75000"/>
            </a:schemeClr>
          </a:solidFill>
        </a:ln>
        <a:effectLst/>
      </c:spPr>
    </c:plotArea>
    <c:plotVisOnly val="1"/>
    <c:dispBlanksAs val="gap"/>
  </c:chart>
  <c:spPr>
    <a:solidFill>
      <a:schemeClr val="bg1"/>
    </a:solidFill>
    <a:ln w="6350" cap="flat" cmpd="sng" algn="ctr">
      <a:solidFill>
        <a:sysClr val="windowText" lastClr="000000"/>
      </a:solidFill>
      <a:round/>
    </a:ln>
    <a:effectLst/>
  </c:spPr>
  <c:txPr>
    <a:bodyPr/>
    <a:lstStyle/>
    <a:p>
      <a:pPr>
        <a:defRPr/>
      </a:pPr>
      <a:endParaRPr lang="ja-JP"/>
    </a:p>
  </c:tx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405065260298088"/>
          <c:y val="6.097251592391531E-2"/>
          <c:w val="0.77555068802146776"/>
          <c:h val="0.84368548297660051"/>
        </c:manualLayout>
      </c:layout>
      <c:barChart>
        <c:barDir val="bar"/>
        <c:grouping val="clustered"/>
        <c:ser>
          <c:idx val="0"/>
          <c:order val="0"/>
          <c:spPr>
            <a:solidFill>
              <a:schemeClr val="accent1"/>
            </a:solidFill>
            <a:ln w="6350">
              <a:solidFill>
                <a:sysClr val="windowText" lastClr="000000"/>
              </a:solidFill>
            </a:ln>
            <a:effectLst/>
          </c:spPr>
          <c:dLbls>
            <c:dLbl>
              <c:idx val="11"/>
              <c:layout>
                <c:manualLayout>
                  <c:x val="-1.4111836302698872E-2"/>
                  <c:y val="-7.6388006448120465E-17"/>
                </c:manualLayout>
              </c:layout>
              <c:dLblPos val="outEnd"/>
              <c:showVal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Sheet2!$D$26:$D$44</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Sheet2!$E$26:$E$44</c:f>
              <c:numCache>
                <c:formatCode>#;0;#</c:formatCode>
                <c:ptCount val="19"/>
                <c:pt idx="0">
                  <c:v>-461.82366511261284</c:v>
                </c:pt>
                <c:pt idx="1">
                  <c:v>-491.60984050295804</c:v>
                </c:pt>
                <c:pt idx="2">
                  <c:v>-544.58212816988316</c:v>
                </c:pt>
                <c:pt idx="3">
                  <c:v>-618.44045982619821</c:v>
                </c:pt>
                <c:pt idx="4">
                  <c:v>-638.18393656696605</c:v>
                </c:pt>
                <c:pt idx="5">
                  <c:v>-707.19321246297272</c:v>
                </c:pt>
                <c:pt idx="6">
                  <c:v>-821.48782638303248</c:v>
                </c:pt>
                <c:pt idx="7">
                  <c:v>-828.44653785065441</c:v>
                </c:pt>
                <c:pt idx="8">
                  <c:v>-794.53468108259744</c:v>
                </c:pt>
                <c:pt idx="9">
                  <c:v>-834.89672970388926</c:v>
                </c:pt>
                <c:pt idx="10">
                  <c:v>-993.90243213421297</c:v>
                </c:pt>
                <c:pt idx="11">
                  <c:v>-1319.8080711713105</c:v>
                </c:pt>
                <c:pt idx="12">
                  <c:v>-1220.6038899074842</c:v>
                </c:pt>
                <c:pt idx="13">
                  <c:v>-853.89336051237854</c:v>
                </c:pt>
                <c:pt idx="14">
                  <c:v>-702.39726801028814</c:v>
                </c:pt>
                <c:pt idx="15">
                  <c:v>-838.57026085099244</c:v>
                </c:pt>
                <c:pt idx="16">
                  <c:v>-792.67567295365279</c:v>
                </c:pt>
                <c:pt idx="17">
                  <c:v>-448.9601859728312</c:v>
                </c:pt>
                <c:pt idx="18">
                  <c:v>-241.09450910979578</c:v>
                </c:pt>
              </c:numCache>
            </c:numRef>
          </c:val>
        </c:ser>
        <c:ser>
          <c:idx val="1"/>
          <c:order val="1"/>
          <c:spPr>
            <a:solidFill>
              <a:schemeClr val="accent2"/>
            </a:solidFill>
            <a:ln w="6350">
              <a:solidFill>
                <a:sysClr val="windowText" lastClr="000000"/>
              </a:solid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Sheet2!$D$26:$D$44</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Sheet2!$F$26:$F$44</c:f>
              <c:numCache>
                <c:formatCode>0</c:formatCode>
                <c:ptCount val="19"/>
                <c:pt idx="0">
                  <c:v>438.16287012581955</c:v>
                </c:pt>
                <c:pt idx="1">
                  <c:v>457.41527906604699</c:v>
                </c:pt>
                <c:pt idx="2">
                  <c:v>518.76477238596124</c:v>
                </c:pt>
                <c:pt idx="3">
                  <c:v>590.78529742620958</c:v>
                </c:pt>
                <c:pt idx="4">
                  <c:v>593.52048869837802</c:v>
                </c:pt>
                <c:pt idx="5">
                  <c:v>719.54381546895308</c:v>
                </c:pt>
                <c:pt idx="6">
                  <c:v>820.93776612712338</c:v>
                </c:pt>
                <c:pt idx="7">
                  <c:v>753.58806178605801</c:v>
                </c:pt>
                <c:pt idx="8">
                  <c:v>688.40242979369862</c:v>
                </c:pt>
                <c:pt idx="9">
                  <c:v>766.2770367664034</c:v>
                </c:pt>
                <c:pt idx="10">
                  <c:v>871.36627734433648</c:v>
                </c:pt>
                <c:pt idx="11">
                  <c:v>1181.6455858282397</c:v>
                </c:pt>
                <c:pt idx="12">
                  <c:v>1113.7142617082231</c:v>
                </c:pt>
                <c:pt idx="13">
                  <c:v>820.69423012845152</c:v>
                </c:pt>
                <c:pt idx="14">
                  <c:v>868.86397412428039</c:v>
                </c:pt>
                <c:pt idx="15">
                  <c:v>947.72533369849691</c:v>
                </c:pt>
                <c:pt idx="16">
                  <c:v>1109.0833085045074</c:v>
                </c:pt>
                <c:pt idx="17">
                  <c:v>724.75552520613951</c:v>
                </c:pt>
                <c:pt idx="18">
                  <c:v>549.01476585588625</c:v>
                </c:pt>
              </c:numCache>
            </c:numRef>
          </c:val>
        </c:ser>
        <c:dLbls>
          <c:showVal val="1"/>
        </c:dLbls>
        <c:gapWidth val="70"/>
        <c:overlap val="100"/>
        <c:axId val="135340032"/>
        <c:axId val="135341568"/>
      </c:barChart>
      <c:catAx>
        <c:axId val="135340032"/>
        <c:scaling>
          <c:orientation val="minMax"/>
        </c:scaling>
        <c:axPos val="l"/>
        <c:numFmt formatCode="General" sourceLinked="1"/>
        <c:maj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j-ea"/>
                <a:ea typeface="+mj-ea"/>
                <a:cs typeface="+mn-cs"/>
              </a:defRPr>
            </a:pPr>
            <a:endParaRPr lang="ja-JP"/>
          </a:p>
        </c:txPr>
        <c:crossAx val="135341568"/>
        <c:crossesAt val="0"/>
        <c:auto val="1"/>
        <c:lblAlgn val="ctr"/>
        <c:lblOffset val="100"/>
      </c:catAx>
      <c:valAx>
        <c:axId val="135341568"/>
        <c:scaling>
          <c:orientation val="minMax"/>
          <c:max val="1500"/>
          <c:min val="-1500"/>
        </c:scaling>
        <c:axPos val="b"/>
        <c:majorGridlines>
          <c:spPr>
            <a:ln w="12700" cap="flat" cmpd="sng" algn="ctr">
              <a:solidFill>
                <a:schemeClr val="bg1">
                  <a:lumMod val="7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j-ea"/>
                <a:ea typeface="+mj-ea"/>
                <a:cs typeface="+mn-cs"/>
              </a:defRPr>
            </a:pPr>
            <a:endParaRPr lang="ja-JP"/>
          </a:p>
        </c:txPr>
        <c:crossAx val="135340032"/>
        <c:crosses val="autoZero"/>
        <c:crossBetween val="between"/>
      </c:valAx>
      <c:spPr>
        <a:noFill/>
        <a:ln w="12700">
          <a:solidFill>
            <a:schemeClr val="bg1">
              <a:lumMod val="85000"/>
            </a:schemeClr>
          </a:solidFill>
        </a:ln>
        <a:effectLst/>
      </c:spPr>
    </c:plotArea>
    <c:plotVisOnly val="1"/>
    <c:dispBlanksAs val="gap"/>
  </c:chart>
  <c:spPr>
    <a:solidFill>
      <a:schemeClr val="bg1"/>
    </a:solidFill>
    <a:ln w="6350" cap="flat" cmpd="sng" algn="ctr">
      <a:solidFill>
        <a:sysClr val="windowText" lastClr="000000"/>
      </a:solidFill>
      <a:round/>
    </a:ln>
    <a:effectLst/>
  </c:spPr>
  <c:txPr>
    <a:bodyPr/>
    <a:lstStyle/>
    <a:p>
      <a:pPr>
        <a:defRPr/>
      </a:pPr>
      <a:endParaRPr lang="ja-JP"/>
    </a:p>
  </c:txPr>
  <c:externalData r:id="rId2"/>
  <c:userShapes r:id="rId3"/>
</c:chartSpace>
</file>

<file path=ppt/charts/chart5.xml><?xml version="1.0" encoding="utf-8"?>
<c:chartSpace xmlns:c="http://schemas.openxmlformats.org/drawingml/2006/chart" xmlns:a="http://schemas.openxmlformats.org/drawingml/2006/main" xmlns:r="http://schemas.openxmlformats.org/officeDocument/2006/relationships">
  <c:lang val="ja-JP"/>
  <c:chart>
    <c:autoTitleDeleted val="1"/>
    <c:plotArea>
      <c:layout/>
      <c:barChart>
        <c:barDir val="bar"/>
        <c:grouping val="percentStacked"/>
        <c:ser>
          <c:idx val="0"/>
          <c:order val="0"/>
          <c:tx>
            <c:strRef>
              <c:f>'V-2_住みよさ・定住（満足度)'!$V$26</c:f>
              <c:strCache>
                <c:ptCount val="1"/>
                <c:pt idx="0">
                  <c:v>満足</c:v>
                </c:pt>
              </c:strCache>
            </c:strRef>
          </c:tx>
          <c:spPr>
            <a:solidFill>
              <a:srgbClr val="FF99CC"/>
            </a:solidFill>
            <a:ln>
              <a:noFill/>
            </a:ln>
            <a:effectLst/>
          </c:spPr>
          <c:dLbls>
            <c:dLbl>
              <c:idx val="7"/>
              <c:layout>
                <c:manualLayout>
                  <c:x val="0"/>
                  <c:y val="4.3261488913662827E-2"/>
                </c:manualLayout>
              </c:layout>
              <c:dLblPos val="ctr"/>
              <c:showVal val="1"/>
              <c:extLst>
                <c:ext xmlns:c15="http://schemas.microsoft.com/office/drawing/2012/chart" uri="{CE6537A1-D6FC-4f65-9D91-7224C49458BB}"/>
              </c:extLst>
            </c:dLbl>
            <c:dLbl>
              <c:idx val="8"/>
              <c:layout>
                <c:manualLayout>
                  <c:x val="0"/>
                  <c:y val="3.9328626285148001E-2"/>
                </c:manualLayout>
              </c:layout>
              <c:dLblPos val="ctr"/>
              <c:showVal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dLblPos val="ct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'V-2_住みよさ・定住（満足度)'!$U$27:$U$35</c:f>
              <c:strCache>
                <c:ptCount val="9"/>
                <c:pt idx="0">
                  <c:v>自然環境</c:v>
                </c:pt>
                <c:pt idx="1">
                  <c:v>近所付き合い</c:v>
                </c:pt>
                <c:pt idx="2">
                  <c:v>治安</c:v>
                </c:pt>
                <c:pt idx="3">
                  <c:v>子育て環境</c:v>
                </c:pt>
                <c:pt idx="4">
                  <c:v>物価</c:v>
                </c:pt>
                <c:pt idx="5">
                  <c:v>子どもの教育環境</c:v>
                </c:pt>
                <c:pt idx="6">
                  <c:v>スポーツ・生涯学習活動の環境</c:v>
                </c:pt>
                <c:pt idx="7">
                  <c:v>都心までの距離</c:v>
                </c:pt>
                <c:pt idx="8">
                  <c:v>公共交通網</c:v>
                </c:pt>
              </c:strCache>
            </c:strRef>
          </c:cat>
          <c:val>
            <c:numRef>
              <c:f>'V-2_住みよさ・定住（満足度)'!$V$27:$V$35</c:f>
              <c:numCache>
                <c:formatCode>0.0%</c:formatCode>
                <c:ptCount val="9"/>
                <c:pt idx="0">
                  <c:v>0.37793851717902383</c:v>
                </c:pt>
                <c:pt idx="1">
                  <c:v>0.17266187050359713</c:v>
                </c:pt>
                <c:pt idx="2">
                  <c:v>8.7954110898661564E-2</c:v>
                </c:pt>
                <c:pt idx="3">
                  <c:v>6.9811320754717021E-2</c:v>
                </c:pt>
                <c:pt idx="4">
                  <c:v>6.3291139240506333E-2</c:v>
                </c:pt>
                <c:pt idx="5">
                  <c:v>4.9056603773584909E-2</c:v>
                </c:pt>
                <c:pt idx="6">
                  <c:v>2.734375000000001E-2</c:v>
                </c:pt>
                <c:pt idx="7">
                  <c:v>1.9157088122605363E-2</c:v>
                </c:pt>
                <c:pt idx="8">
                  <c:v>1.9047619047619063E-2</c:v>
                </c:pt>
              </c:numCache>
            </c:numRef>
          </c:val>
        </c:ser>
        <c:ser>
          <c:idx val="1"/>
          <c:order val="1"/>
          <c:tx>
            <c:strRef>
              <c:f>'V-2_住みよさ・定住（満足度)'!$W$26</c:f>
              <c:strCache>
                <c:ptCount val="1"/>
                <c:pt idx="0">
                  <c:v>やや満足</c:v>
                </c:pt>
              </c:strCache>
            </c:strRef>
          </c:tx>
          <c:spPr>
            <a:solidFill>
              <a:schemeClr val="accent2"/>
            </a:solidFill>
            <a:ln>
              <a:noFill/>
            </a:ln>
            <a:effectLst/>
          </c:spPr>
          <c:dLbls>
            <c:dLbl>
              <c:idx val="8"/>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mn-lt"/>
                      <a:ea typeface="+mn-ea"/>
                      <a:cs typeface="+mn-cs"/>
                    </a:defRPr>
                  </a:pPr>
                  <a:endParaRPr lang="ja-JP"/>
                </a:p>
              </c:txPr>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dLblPos val="ct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'V-2_住みよさ・定住（満足度)'!$U$27:$U$35</c:f>
              <c:strCache>
                <c:ptCount val="9"/>
                <c:pt idx="0">
                  <c:v>自然環境</c:v>
                </c:pt>
                <c:pt idx="1">
                  <c:v>近所付き合い</c:v>
                </c:pt>
                <c:pt idx="2">
                  <c:v>治安</c:v>
                </c:pt>
                <c:pt idx="3">
                  <c:v>子育て環境</c:v>
                </c:pt>
                <c:pt idx="4">
                  <c:v>物価</c:v>
                </c:pt>
                <c:pt idx="5">
                  <c:v>子どもの教育環境</c:v>
                </c:pt>
                <c:pt idx="6">
                  <c:v>スポーツ・生涯学習活動の環境</c:v>
                </c:pt>
                <c:pt idx="7">
                  <c:v>都心までの距離</c:v>
                </c:pt>
                <c:pt idx="8">
                  <c:v>公共交通網</c:v>
                </c:pt>
              </c:strCache>
            </c:strRef>
          </c:cat>
          <c:val>
            <c:numRef>
              <c:f>'V-2_住みよさ・定住（満足度)'!$W$27:$W$35</c:f>
              <c:numCache>
                <c:formatCode>0.0%</c:formatCode>
                <c:ptCount val="9"/>
                <c:pt idx="0">
                  <c:v>0.53164556962025311</c:v>
                </c:pt>
                <c:pt idx="1">
                  <c:v>0.59712230215827333</c:v>
                </c:pt>
                <c:pt idx="2">
                  <c:v>0.51816443594646233</c:v>
                </c:pt>
                <c:pt idx="3">
                  <c:v>0.48867924528301887</c:v>
                </c:pt>
                <c:pt idx="4">
                  <c:v>0.45750452079566023</c:v>
                </c:pt>
                <c:pt idx="5">
                  <c:v>0.42830188679245318</c:v>
                </c:pt>
                <c:pt idx="6">
                  <c:v>0.35937500000000017</c:v>
                </c:pt>
                <c:pt idx="7">
                  <c:v>0.16666666666666666</c:v>
                </c:pt>
                <c:pt idx="8">
                  <c:v>0.12761904761904763</c:v>
                </c:pt>
              </c:numCache>
            </c:numRef>
          </c:val>
        </c:ser>
        <c:ser>
          <c:idx val="2"/>
          <c:order val="2"/>
          <c:tx>
            <c:strRef>
              <c:f>'V-2_住みよさ・定住（満足度)'!$X$26</c:f>
              <c:strCache>
                <c:ptCount val="1"/>
                <c:pt idx="0">
                  <c:v>やや不満</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dLblPos val="ct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'V-2_住みよさ・定住（満足度)'!$U$27:$U$35</c:f>
              <c:strCache>
                <c:ptCount val="9"/>
                <c:pt idx="0">
                  <c:v>自然環境</c:v>
                </c:pt>
                <c:pt idx="1">
                  <c:v>近所付き合い</c:v>
                </c:pt>
                <c:pt idx="2">
                  <c:v>治安</c:v>
                </c:pt>
                <c:pt idx="3">
                  <c:v>子育て環境</c:v>
                </c:pt>
                <c:pt idx="4">
                  <c:v>物価</c:v>
                </c:pt>
                <c:pt idx="5">
                  <c:v>子どもの教育環境</c:v>
                </c:pt>
                <c:pt idx="6">
                  <c:v>スポーツ・生涯学習活動の環境</c:v>
                </c:pt>
                <c:pt idx="7">
                  <c:v>都心までの距離</c:v>
                </c:pt>
                <c:pt idx="8">
                  <c:v>公共交通網</c:v>
                </c:pt>
              </c:strCache>
            </c:strRef>
          </c:cat>
          <c:val>
            <c:numRef>
              <c:f>'V-2_住みよさ・定住（満足度)'!$X$27:$X$35</c:f>
              <c:numCache>
                <c:formatCode>0.0%</c:formatCode>
                <c:ptCount val="9"/>
                <c:pt idx="0">
                  <c:v>7.5949367088607597E-2</c:v>
                </c:pt>
                <c:pt idx="1">
                  <c:v>0.18525179856115123</c:v>
                </c:pt>
                <c:pt idx="2">
                  <c:v>0.33460803059273431</c:v>
                </c:pt>
                <c:pt idx="3">
                  <c:v>0.35849056603773582</c:v>
                </c:pt>
                <c:pt idx="4">
                  <c:v>0.36347197106690804</c:v>
                </c:pt>
                <c:pt idx="5">
                  <c:v>0.40566037735849086</c:v>
                </c:pt>
                <c:pt idx="6">
                  <c:v>0.470703125</c:v>
                </c:pt>
                <c:pt idx="7">
                  <c:v>0.36590038314176276</c:v>
                </c:pt>
                <c:pt idx="8">
                  <c:v>0.35619047619047634</c:v>
                </c:pt>
              </c:numCache>
            </c:numRef>
          </c:val>
        </c:ser>
        <c:ser>
          <c:idx val="3"/>
          <c:order val="3"/>
          <c:tx>
            <c:strRef>
              <c:f>'V-2_住みよさ・定住（満足度)'!$Y$26</c:f>
              <c:strCache>
                <c:ptCount val="1"/>
                <c:pt idx="0">
                  <c:v>不満</c:v>
                </c:pt>
              </c:strCache>
            </c:strRef>
          </c:tx>
          <c:spPr>
            <a:solidFill>
              <a:schemeClr val="accent4"/>
            </a:solidFill>
            <a:ln>
              <a:noFill/>
            </a:ln>
            <a:effectLst/>
          </c:spPr>
          <c:dLbls>
            <c:dLbl>
              <c:idx val="0"/>
              <c:layout>
                <c:manualLayout>
                  <c:x val="2.2309712208225885E-3"/>
                  <c:y val="-3.9992762060991019E-2"/>
                </c:manualLayout>
              </c:layout>
              <c:dLblPos val="ctr"/>
              <c:showVal val="1"/>
              <c:extLst>
                <c:ext xmlns:c15="http://schemas.microsoft.com/office/drawing/2012/chart" uri="{CE6537A1-D6FC-4f65-9D91-7224C49458BB}"/>
              </c:extLst>
            </c:dLbl>
            <c:dLbl>
              <c:idx val="1"/>
              <c:layout>
                <c:manualLayout>
                  <c:x val="4.4619424416451762E-3"/>
                  <c:y val="-3.9992762060991019E-2"/>
                </c:manualLayout>
              </c:layout>
              <c:dLblPos val="ctr"/>
              <c:showVal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dLblPos val="ct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'V-2_住みよさ・定住（満足度)'!$U$27:$U$35</c:f>
              <c:strCache>
                <c:ptCount val="9"/>
                <c:pt idx="0">
                  <c:v>自然環境</c:v>
                </c:pt>
                <c:pt idx="1">
                  <c:v>近所付き合い</c:v>
                </c:pt>
                <c:pt idx="2">
                  <c:v>治安</c:v>
                </c:pt>
                <c:pt idx="3">
                  <c:v>子育て環境</c:v>
                </c:pt>
                <c:pt idx="4">
                  <c:v>物価</c:v>
                </c:pt>
                <c:pt idx="5">
                  <c:v>子どもの教育環境</c:v>
                </c:pt>
                <c:pt idx="6">
                  <c:v>スポーツ・生涯学習活動の環境</c:v>
                </c:pt>
                <c:pt idx="7">
                  <c:v>都心までの距離</c:v>
                </c:pt>
                <c:pt idx="8">
                  <c:v>公共交通網</c:v>
                </c:pt>
              </c:strCache>
            </c:strRef>
          </c:cat>
          <c:val>
            <c:numRef>
              <c:f>'V-2_住みよさ・定住（満足度)'!$Y$27:$Y$35</c:f>
              <c:numCache>
                <c:formatCode>0.0%</c:formatCode>
                <c:ptCount val="9"/>
                <c:pt idx="0">
                  <c:v>1.4466546112115735E-2</c:v>
                </c:pt>
                <c:pt idx="1">
                  <c:v>4.4964028776978415E-2</c:v>
                </c:pt>
                <c:pt idx="2">
                  <c:v>5.9273422562141492E-2</c:v>
                </c:pt>
                <c:pt idx="3">
                  <c:v>8.3018867924528297E-2</c:v>
                </c:pt>
                <c:pt idx="4">
                  <c:v>0.11573236889692586</c:v>
                </c:pt>
                <c:pt idx="5">
                  <c:v>0.1169811320754717</c:v>
                </c:pt>
                <c:pt idx="6">
                  <c:v>0.142578125</c:v>
                </c:pt>
                <c:pt idx="7">
                  <c:v>0.44827586206896552</c:v>
                </c:pt>
                <c:pt idx="8">
                  <c:v>0.4971428571428575</c:v>
                </c:pt>
              </c:numCache>
            </c:numRef>
          </c:val>
        </c:ser>
        <c:dLbls>
          <c:showVal val="1"/>
        </c:dLbls>
        <c:overlap val="100"/>
        <c:axId val="110839680"/>
        <c:axId val="110841216"/>
      </c:barChart>
      <c:catAx>
        <c:axId val="110839680"/>
        <c:scaling>
          <c:orientation val="maxMin"/>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110841216"/>
        <c:crosses val="autoZero"/>
        <c:auto val="1"/>
        <c:lblAlgn val="ctr"/>
        <c:lblOffset val="100"/>
      </c:catAx>
      <c:valAx>
        <c:axId val="110841216"/>
        <c:scaling>
          <c:orientation val="minMax"/>
        </c:scaling>
        <c:axPos val="t"/>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11083968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legend>
    <c:plotVisOnly val="1"/>
    <c:dispBlanksAs val="gap"/>
  </c:chart>
  <c:spPr>
    <a:noFill/>
    <a:ln>
      <a:noFill/>
    </a:ln>
    <a:effectLst/>
  </c:spPr>
  <c:txPr>
    <a:bodyPr/>
    <a:lstStyle/>
    <a:p>
      <a:pPr>
        <a:defRPr/>
      </a:pPr>
      <a:endParaRPr lang="ja-JP"/>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ja-JP"/>
  <c:chart>
    <c:autoTitleDeleted val="1"/>
    <c:plotArea>
      <c:layout/>
      <c:barChart>
        <c:barDir val="col"/>
        <c:grouping val="clustered"/>
        <c:ser>
          <c:idx val="3"/>
          <c:order val="0"/>
          <c:tx>
            <c:strRef>
              <c:f>'パターン１（社人研推計準拠）'!$A$264</c:f>
              <c:strCache>
                <c:ptCount val="1"/>
                <c:pt idx="0">
                  <c:v>総数</c:v>
                </c:pt>
              </c:strCache>
            </c:strRef>
          </c:tx>
          <c:spPr>
            <a:solidFill>
              <a:srgbClr val="FF0000"/>
            </a:solidFill>
            <a:ln>
              <a:noFill/>
            </a:ln>
            <a:effectLst/>
          </c:spPr>
          <c:dLbls>
            <c:dLbl>
              <c:idx val="0"/>
              <c:numFmt formatCode="#,##0_ ;[Red]\-#,##0\ " sourceLinked="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'パターン１（社人研推計準拠）'!$C$263:$L$263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'パターン１（社人研推計準拠）'!$C$264:$L$264</c:f>
              <c:numCache>
                <c:formatCode>#,##0;[Red]\-#,##0</c:formatCode>
                <c:ptCount val="10"/>
                <c:pt idx="0">
                  <c:v>-27.835889999999999</c:v>
                </c:pt>
                <c:pt idx="1">
                  <c:v>0.90647847157806183</c:v>
                </c:pt>
                <c:pt idx="2">
                  <c:v>3.8726786219070375</c:v>
                </c:pt>
                <c:pt idx="3">
                  <c:v>11.754238081181143</c:v>
                </c:pt>
                <c:pt idx="4">
                  <c:v>32.532960951300424</c:v>
                </c:pt>
                <c:pt idx="5">
                  <c:v>62.692890069399034</c:v>
                </c:pt>
                <c:pt idx="6">
                  <c:v>66.162574998362999</c:v>
                </c:pt>
                <c:pt idx="7">
                  <c:v>60.975734094209308</c:v>
                </c:pt>
                <c:pt idx="8">
                  <c:v>56.242482688907515</c:v>
                </c:pt>
                <c:pt idx="9">
                  <c:v>62.441941064728944</c:v>
                </c:pt>
              </c:numCache>
            </c:numRef>
          </c:val>
        </c:ser>
        <c:ser>
          <c:idx val="0"/>
          <c:order val="1"/>
          <c:tx>
            <c:strRef>
              <c:f>'パターン１（社人研推計準拠）'!$A$284</c:f>
              <c:strCache>
                <c:ptCount val="1"/>
                <c:pt idx="0">
                  <c:v>0～14歳</c:v>
                </c:pt>
              </c:strCache>
            </c:strRef>
          </c:tx>
          <c:spPr>
            <a:solidFill>
              <a:srgbClr val="00B050"/>
            </a:solidFill>
            <a:ln>
              <a:noFill/>
            </a:ln>
            <a:effectLst/>
          </c:spPr>
          <c:cat>
            <c:strRef>
              <c:f>'パターン１（社人研推計準拠）'!$C$263:$L$263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'パターン１（社人研推計準拠）'!$C$284:$L$284</c:f>
              <c:numCache>
                <c:formatCode>#,##0;[Red]\-#,##0</c:formatCode>
                <c:ptCount val="10"/>
                <c:pt idx="0">
                  <c:v>-23.181770000000007</c:v>
                </c:pt>
                <c:pt idx="1">
                  <c:v>-18.982636277521813</c:v>
                </c:pt>
                <c:pt idx="2">
                  <c:v>-14.921875528386169</c:v>
                </c:pt>
                <c:pt idx="3">
                  <c:v>-13.818561436443202</c:v>
                </c:pt>
                <c:pt idx="4">
                  <c:v>-10.953105517719859</c:v>
                </c:pt>
                <c:pt idx="5">
                  <c:v>-9.7546145730973777</c:v>
                </c:pt>
                <c:pt idx="6">
                  <c:v>-9.5935285190942707</c:v>
                </c:pt>
                <c:pt idx="7">
                  <c:v>-9.7100696853224999</c:v>
                </c:pt>
                <c:pt idx="8">
                  <c:v>-9.6363473726666271</c:v>
                </c:pt>
                <c:pt idx="9">
                  <c:v>-8.745822168634664</c:v>
                </c:pt>
              </c:numCache>
            </c:numRef>
          </c:val>
        </c:ser>
        <c:ser>
          <c:idx val="1"/>
          <c:order val="2"/>
          <c:tx>
            <c:strRef>
              <c:f>'パターン１（社人研推計準拠）'!$A$285</c:f>
              <c:strCache>
                <c:ptCount val="1"/>
                <c:pt idx="0">
                  <c:v>15～64歳</c:v>
                </c:pt>
              </c:strCache>
            </c:strRef>
          </c:tx>
          <c:spPr>
            <a:solidFill>
              <a:schemeClr val="accent4"/>
            </a:solidFill>
            <a:ln>
              <a:noFill/>
            </a:ln>
            <a:effectLst/>
          </c:spPr>
          <c:cat>
            <c:strRef>
              <c:f>'パターン１（社人研推計準拠）'!$C$263:$L$263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'パターン１（社人研推計準拠）'!$C$285:$L$285</c:f>
              <c:numCache>
                <c:formatCode>#,##0;[Red]\-#,##0</c:formatCode>
                <c:ptCount val="10"/>
                <c:pt idx="0">
                  <c:v>-104.4634600000001</c:v>
                </c:pt>
                <c:pt idx="1">
                  <c:v>-62.214666916500015</c:v>
                </c:pt>
                <c:pt idx="2">
                  <c:v>-62.635540644307312</c:v>
                </c:pt>
                <c:pt idx="3">
                  <c:v>-54.634576524946326</c:v>
                </c:pt>
                <c:pt idx="4">
                  <c:v>-42.487279072608949</c:v>
                </c:pt>
                <c:pt idx="5">
                  <c:v>-35.133899538352445</c:v>
                </c:pt>
                <c:pt idx="6">
                  <c:v>-32.274316653728761</c:v>
                </c:pt>
                <c:pt idx="7">
                  <c:v>-32.041312926435445</c:v>
                </c:pt>
                <c:pt idx="8">
                  <c:v>-35.653867834844092</c:v>
                </c:pt>
                <c:pt idx="9">
                  <c:v>-33.464361032400348</c:v>
                </c:pt>
              </c:numCache>
            </c:numRef>
          </c:val>
        </c:ser>
        <c:ser>
          <c:idx val="2"/>
          <c:order val="3"/>
          <c:tx>
            <c:strRef>
              <c:f>'パターン１（社人研推計準拠）'!$A$286</c:f>
              <c:strCache>
                <c:ptCount val="1"/>
                <c:pt idx="0">
                  <c:v>65歳以上</c:v>
                </c:pt>
              </c:strCache>
            </c:strRef>
          </c:tx>
          <c:spPr>
            <a:solidFill>
              <a:schemeClr val="accent5"/>
            </a:solidFill>
            <a:ln>
              <a:noFill/>
            </a:ln>
            <a:effectLst/>
          </c:spPr>
          <c:cat>
            <c:strRef>
              <c:f>'パターン１（社人研推計準拠）'!$C$263:$L$263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'パターン１（社人研推計準拠）'!$C$286:$L$286</c:f>
              <c:numCache>
                <c:formatCode>#,##0;[Red]\-#,##0</c:formatCode>
                <c:ptCount val="10"/>
                <c:pt idx="0">
                  <c:v>99.809339999999978</c:v>
                </c:pt>
                <c:pt idx="1">
                  <c:v>82.103781665599854</c:v>
                </c:pt>
                <c:pt idx="2">
                  <c:v>81.430094794600492</c:v>
                </c:pt>
                <c:pt idx="3">
                  <c:v>80.207376042570658</c:v>
                </c:pt>
                <c:pt idx="4">
                  <c:v>85.9733455416292</c:v>
                </c:pt>
                <c:pt idx="5">
                  <c:v>107.58140418084889</c:v>
                </c:pt>
                <c:pt idx="6">
                  <c:v>108.03042017118601</c:v>
                </c:pt>
                <c:pt idx="7">
                  <c:v>102.72711670596733</c:v>
                </c:pt>
                <c:pt idx="8">
                  <c:v>101.53269789641818</c:v>
                </c:pt>
                <c:pt idx="9">
                  <c:v>104.652124265764</c:v>
                </c:pt>
              </c:numCache>
            </c:numRef>
          </c:val>
        </c:ser>
        <c:gapWidth val="219"/>
        <c:overlap val="-27"/>
        <c:axId val="110901120"/>
        <c:axId val="110902656"/>
      </c:barChart>
      <c:catAx>
        <c:axId val="110901120"/>
        <c:scaling>
          <c:orientation val="minMax"/>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0902656"/>
        <c:crosses val="autoZero"/>
        <c:auto val="1"/>
        <c:lblAlgn val="ctr"/>
        <c:lblOffset val="100"/>
      </c:catAx>
      <c:valAx>
        <c:axId val="110902656"/>
        <c:scaling>
          <c:orientation val="minMax"/>
          <c:max val="350"/>
        </c:scaling>
        <c:axPos val="l"/>
        <c:majorGridlines>
          <c:spPr>
            <a:ln w="9525" cap="flat" cmpd="sng" algn="ctr">
              <a:solidFill>
                <a:schemeClr val="tx1">
                  <a:lumMod val="15000"/>
                  <a:lumOff val="85000"/>
                </a:schemeClr>
              </a:solidFill>
              <a:round/>
            </a:ln>
            <a:effectLst/>
          </c:spPr>
        </c:majorGridlines>
        <c:numFmt formatCode="#,##0_ ;[Red]\-#,##0\ " sourceLinked="0"/>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0901120"/>
        <c:crosses val="autoZero"/>
        <c:crossBetween val="between"/>
      </c:valAx>
      <c:spPr>
        <a:noFill/>
        <a:ln>
          <a:noFill/>
        </a:ln>
        <a:effectLst/>
      </c:spPr>
    </c:plotArea>
    <c:legend>
      <c:legendPos val="b"/>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chart>
  <c:spPr>
    <a:noFill/>
    <a:ln w="9525" cap="flat" cmpd="sng" algn="ctr">
      <a:solidFill>
        <a:schemeClr val="tx1"/>
      </a:solidFill>
      <a:round/>
    </a:ln>
    <a:effectLst/>
  </c:spPr>
  <c:txPr>
    <a:bodyPr/>
    <a:lstStyle/>
    <a:p>
      <a:pPr>
        <a:defRPr>
          <a:solidFill>
            <a:schemeClr val="tx1"/>
          </a:solidFill>
        </a:defRPr>
      </a:pPr>
      <a:endParaRPr lang="ja-JP"/>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barChart>
        <c:barDir val="col"/>
        <c:grouping val="clustered"/>
        <c:ser>
          <c:idx val="1"/>
          <c:order val="0"/>
          <c:tx>
            <c:strRef>
              <c:f>'パターン３（独自推計）'!$A$264</c:f>
              <c:strCache>
                <c:ptCount val="1"/>
                <c:pt idx="0">
                  <c:v>総数</c:v>
                </c:pt>
              </c:strCache>
            </c:strRef>
          </c:tx>
          <c:spPr>
            <a:solidFill>
              <a:srgbClr val="FF0000"/>
            </a:solidFill>
            <a:ln>
              <a:noFill/>
            </a:ln>
            <a:effectLst/>
          </c:spPr>
          <c:dLbls>
            <c:dLbl>
              <c:idx val="0"/>
              <c:numFmt formatCode="#,##0_ ;[Red]\-#,##0\ " sourceLinked="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'パターン３（独自推計）'!$C$263:$L$263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'パターン３（独自推計）'!$C$264:$L$264</c:f>
              <c:numCache>
                <c:formatCode>#,##0;[Red]\-#,##0</c:formatCode>
                <c:ptCount val="10"/>
                <c:pt idx="0">
                  <c:v>-27.835889999999999</c:v>
                </c:pt>
                <c:pt idx="1">
                  <c:v>63.387576901917036</c:v>
                </c:pt>
                <c:pt idx="2">
                  <c:v>94.993980403852092</c:v>
                </c:pt>
                <c:pt idx="3">
                  <c:v>147.18627647886601</c:v>
                </c:pt>
                <c:pt idx="4">
                  <c:v>204.10280831287591</c:v>
                </c:pt>
                <c:pt idx="5">
                  <c:v>262.32584253587072</c:v>
                </c:pt>
                <c:pt idx="6">
                  <c:v>270.11415401183132</c:v>
                </c:pt>
                <c:pt idx="7">
                  <c:v>270.10926343941276</c:v>
                </c:pt>
                <c:pt idx="8">
                  <c:v>277.52255038408003</c:v>
                </c:pt>
                <c:pt idx="9">
                  <c:v>302.17328064901272</c:v>
                </c:pt>
              </c:numCache>
            </c:numRef>
          </c:val>
        </c:ser>
        <c:ser>
          <c:idx val="2"/>
          <c:order val="1"/>
          <c:tx>
            <c:strRef>
              <c:f>'パターン３（独自推計）'!$A$265</c:f>
              <c:strCache>
                <c:ptCount val="1"/>
                <c:pt idx="0">
                  <c:v>0～14歳</c:v>
                </c:pt>
              </c:strCache>
            </c:strRef>
          </c:tx>
          <c:spPr>
            <a:solidFill>
              <a:srgbClr val="00B050"/>
            </a:solidFill>
            <a:ln>
              <a:noFill/>
            </a:ln>
            <a:effectLst/>
          </c:spPr>
          <c:cat>
            <c:strRef>
              <c:f>'パターン３（独自推計）'!$C$263:$L$263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'パターン３（独自推計）'!$C$265:$L$265</c:f>
              <c:numCache>
                <c:formatCode>#,##0;[Red]\-#,##0</c:formatCode>
                <c:ptCount val="10"/>
                <c:pt idx="0">
                  <c:v>-23.181770000000007</c:v>
                </c:pt>
                <c:pt idx="1">
                  <c:v>-19.209412276702871</c:v>
                </c:pt>
                <c:pt idx="2">
                  <c:v>-6.7478592562660547</c:v>
                </c:pt>
                <c:pt idx="3">
                  <c:v>0.5974191503836952</c:v>
                </c:pt>
                <c:pt idx="4">
                  <c:v>3.3826390950736402</c:v>
                </c:pt>
                <c:pt idx="5">
                  <c:v>6.7699024033933917</c:v>
                </c:pt>
                <c:pt idx="6">
                  <c:v>10.947724506592143</c:v>
                </c:pt>
                <c:pt idx="7">
                  <c:v>13.935796173725981</c:v>
                </c:pt>
                <c:pt idx="8">
                  <c:v>15.918882717073114</c:v>
                </c:pt>
                <c:pt idx="9">
                  <c:v>17.599600283571117</c:v>
                </c:pt>
              </c:numCache>
            </c:numRef>
          </c:val>
        </c:ser>
        <c:ser>
          <c:idx val="3"/>
          <c:order val="2"/>
          <c:tx>
            <c:strRef>
              <c:f>'パターン３（独自推計）'!$A$266</c:f>
              <c:strCache>
                <c:ptCount val="1"/>
                <c:pt idx="0">
                  <c:v>15～64歳</c:v>
                </c:pt>
              </c:strCache>
            </c:strRef>
          </c:tx>
          <c:spPr>
            <a:solidFill>
              <a:schemeClr val="accent4"/>
            </a:solidFill>
            <a:ln>
              <a:noFill/>
            </a:ln>
            <a:effectLst/>
          </c:spPr>
          <c:cat>
            <c:strRef>
              <c:f>'パターン３（独自推計）'!$C$263:$L$263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'パターン３（独自推計）'!$C$266:$L$266</c:f>
              <c:numCache>
                <c:formatCode>#,##0;[Red]\-#,##0</c:formatCode>
                <c:ptCount val="10"/>
                <c:pt idx="0">
                  <c:v>-106.19946999999999</c:v>
                </c:pt>
                <c:pt idx="1">
                  <c:v>6.7356559563387481</c:v>
                </c:pt>
                <c:pt idx="2">
                  <c:v>28.908883163914165</c:v>
                </c:pt>
                <c:pt idx="3">
                  <c:v>77.919478335213398</c:v>
                </c:pt>
                <c:pt idx="4">
                  <c:v>114.65671786050285</c:v>
                </c:pt>
                <c:pt idx="5">
                  <c:v>139.03015738815049</c:v>
                </c:pt>
                <c:pt idx="6">
                  <c:v>146.46993623718384</c:v>
                </c:pt>
                <c:pt idx="7">
                  <c:v>149.69918803726981</c:v>
                </c:pt>
                <c:pt idx="8">
                  <c:v>155.51822906379607</c:v>
                </c:pt>
                <c:pt idx="9">
                  <c:v>170.55296430157551</c:v>
                </c:pt>
              </c:numCache>
            </c:numRef>
          </c:val>
        </c:ser>
        <c:ser>
          <c:idx val="4"/>
          <c:order val="3"/>
          <c:tx>
            <c:strRef>
              <c:f>'パターン３（独自推計）'!$A$267</c:f>
              <c:strCache>
                <c:ptCount val="1"/>
                <c:pt idx="0">
                  <c:v>65歳以上</c:v>
                </c:pt>
              </c:strCache>
            </c:strRef>
          </c:tx>
          <c:spPr>
            <a:solidFill>
              <a:schemeClr val="accent5"/>
            </a:solidFill>
            <a:ln>
              <a:noFill/>
            </a:ln>
            <a:effectLst/>
          </c:spPr>
          <c:cat>
            <c:strRef>
              <c:f>'パターン３（独自推計）'!$C$263:$L$263</c:f>
              <c:strCache>
                <c:ptCount val="10"/>
                <c:pt idx="0">
                  <c:v>2010⇒2015</c:v>
                </c:pt>
                <c:pt idx="1">
                  <c:v>2015⇒2020</c:v>
                </c:pt>
                <c:pt idx="2">
                  <c:v>2020⇒2025</c:v>
                </c:pt>
                <c:pt idx="3">
                  <c:v>2025⇒2030</c:v>
                </c:pt>
                <c:pt idx="4">
                  <c:v>2030⇒2035</c:v>
                </c:pt>
                <c:pt idx="5">
                  <c:v>2035⇒2040</c:v>
                </c:pt>
                <c:pt idx="6">
                  <c:v>2040⇒2045</c:v>
                </c:pt>
                <c:pt idx="7">
                  <c:v>2045⇒2050</c:v>
                </c:pt>
                <c:pt idx="8">
                  <c:v>2050⇒2055</c:v>
                </c:pt>
                <c:pt idx="9">
                  <c:v>2055⇒2060</c:v>
                </c:pt>
              </c:strCache>
            </c:strRef>
          </c:cat>
          <c:val>
            <c:numRef>
              <c:f>'パターン３（独自推計）'!$C$267:$L$267</c:f>
              <c:numCache>
                <c:formatCode>#,##0;[Red]\-#,##0</c:formatCode>
                <c:ptCount val="10"/>
                <c:pt idx="0">
                  <c:v>101.54534999999998</c:v>
                </c:pt>
                <c:pt idx="1">
                  <c:v>75.861333222281218</c:v>
                </c:pt>
                <c:pt idx="2">
                  <c:v>72.832956496203948</c:v>
                </c:pt>
                <c:pt idx="3">
                  <c:v>68.669378993268637</c:v>
                </c:pt>
                <c:pt idx="4">
                  <c:v>86.063451357299058</c:v>
                </c:pt>
                <c:pt idx="5">
                  <c:v>116.52578274432661</c:v>
                </c:pt>
                <c:pt idx="6">
                  <c:v>112.69649326805539</c:v>
                </c:pt>
                <c:pt idx="7">
                  <c:v>106.47427922841646</c:v>
                </c:pt>
                <c:pt idx="8">
                  <c:v>106.08543860321085</c:v>
                </c:pt>
                <c:pt idx="9">
                  <c:v>114.02071606386575</c:v>
                </c:pt>
              </c:numCache>
            </c:numRef>
          </c:val>
        </c:ser>
        <c:gapWidth val="219"/>
        <c:overlap val="-27"/>
        <c:axId val="111019904"/>
        <c:axId val="111021440"/>
      </c:barChart>
      <c:catAx>
        <c:axId val="111019904"/>
        <c:scaling>
          <c:orientation val="minMax"/>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1021440"/>
        <c:crosses val="autoZero"/>
        <c:auto val="1"/>
        <c:lblAlgn val="ctr"/>
        <c:lblOffset val="100"/>
      </c:catAx>
      <c:valAx>
        <c:axId val="111021440"/>
        <c:scaling>
          <c:orientation val="minMax"/>
        </c:scaling>
        <c:axPos val="l"/>
        <c:majorGridlines>
          <c:spPr>
            <a:ln w="9525" cap="flat" cmpd="sng" algn="ctr">
              <a:solidFill>
                <a:schemeClr val="tx1">
                  <a:lumMod val="15000"/>
                  <a:lumOff val="85000"/>
                </a:schemeClr>
              </a:solidFill>
              <a:round/>
            </a:ln>
            <a:effectLst/>
          </c:spPr>
        </c:majorGridlines>
        <c:numFmt formatCode="#,##0_ ;[Red]\-#,##0\ " sourceLinked="0"/>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1019904"/>
        <c:crosses val="autoZero"/>
        <c:crossBetween val="between"/>
      </c:valAx>
      <c:spPr>
        <a:noFill/>
        <a:ln>
          <a:noFill/>
        </a:ln>
        <a:effectLst/>
      </c:spPr>
    </c:plotArea>
    <c:legend>
      <c:legendPos val="b"/>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chart>
  <c:spPr>
    <a:solidFill>
      <a:schemeClr val="bg1"/>
    </a:solidFill>
    <a:ln w="6350" cap="flat" cmpd="sng" algn="ctr">
      <a:solidFill>
        <a:schemeClr val="tx1"/>
      </a:solidFill>
      <a:round/>
    </a:ln>
    <a:effectLst/>
  </c:spPr>
  <c:txPr>
    <a:bodyPr/>
    <a:lstStyle/>
    <a:p>
      <a:pPr>
        <a:defRPr>
          <a:solidFill>
            <a:schemeClr val="tx1"/>
          </a:solidFill>
        </a:defRPr>
      </a:pPr>
      <a:endParaRPr lang="ja-JP"/>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manualLayout>
          <c:layoutTarget val="inner"/>
          <c:xMode val="edge"/>
          <c:yMode val="edge"/>
          <c:x val="0.1186043270014977"/>
          <c:y val="5.4120520238827713E-2"/>
          <c:w val="0.85377483181834002"/>
          <c:h val="0.419106286968151"/>
        </c:manualLayout>
      </c:layout>
      <c:lineChart>
        <c:grouping val="standard"/>
        <c:ser>
          <c:idx val="10"/>
          <c:order val="0"/>
          <c:tx>
            <c:v>→2015年（社人研推計）</c:v>
          </c:tx>
          <c:spPr>
            <a:ln w="28575" cap="rnd">
              <a:solidFill>
                <a:schemeClr val="accent1"/>
              </a:solidFill>
              <a:round/>
            </a:ln>
            <a:effectLst/>
          </c:spPr>
          <c:marker>
            <c:symbol val="none"/>
          </c:marker>
          <c:cat>
            <c:strRef>
              <c:f>'パターン１（社人研推計準拠）'!$A$390:$B$407</c:f>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f>'パターン１（社人研推計準拠）'!$C$390:$C$407</c:f>
              <c:numCache>
                <c:formatCode>#,##0.00000;[Red]\-#,##0.00000</c:formatCode>
                <c:ptCount val="18"/>
                <c:pt idx="0">
                  <c:v>3.4389999999999997E-2</c:v>
                </c:pt>
                <c:pt idx="1">
                  <c:v>-2.5059999999999999E-2</c:v>
                </c:pt>
                <c:pt idx="2">
                  <c:v>-2.017E-2</c:v>
                </c:pt>
                <c:pt idx="3">
                  <c:v>-5.0420000000000013E-2</c:v>
                </c:pt>
                <c:pt idx="4">
                  <c:v>-7.2059999999999999E-2</c:v>
                </c:pt>
                <c:pt idx="5">
                  <c:v>1.7749999999999998E-2</c:v>
                </c:pt>
                <c:pt idx="6">
                  <c:v>1.9279999999999999E-2</c:v>
                </c:pt>
                <c:pt idx="7">
                  <c:v>3.6690000000000042E-2</c:v>
                </c:pt>
                <c:pt idx="8">
                  <c:v>1.1370000000000003E-2</c:v>
                </c:pt>
                <c:pt idx="9">
                  <c:v>-3.6700000000000036E-3</c:v>
                </c:pt>
                <c:pt idx="10">
                  <c:v>-1.1679999999999998E-2</c:v>
                </c:pt>
                <c:pt idx="11">
                  <c:v>4.0400000000000071E-3</c:v>
                </c:pt>
                <c:pt idx="12">
                  <c:v>4.4600000000000004E-3</c:v>
                </c:pt>
                <c:pt idx="13">
                  <c:v>1.0760000000000014E-2</c:v>
                </c:pt>
                <c:pt idx="14">
                  <c:v>-2.6900000000000036E-3</c:v>
                </c:pt>
                <c:pt idx="15">
                  <c:v>5.0200000000000002E-3</c:v>
                </c:pt>
                <c:pt idx="16">
                  <c:v>4.62E-3</c:v>
                </c:pt>
                <c:pt idx="17">
                  <c:v>6.2539999999999998E-2</c:v>
                </c:pt>
              </c:numCache>
            </c:numRef>
          </c:val>
        </c:ser>
        <c:ser>
          <c:idx val="19"/>
          <c:order val="1"/>
          <c:tx>
            <c:v>→2060年（社人研推計）</c:v>
          </c:tx>
          <c:spPr>
            <a:ln w="28575" cap="rnd">
              <a:solidFill>
                <a:schemeClr val="accent1">
                  <a:lumMod val="40000"/>
                  <a:lumOff val="60000"/>
                </a:schemeClr>
              </a:solidFill>
              <a:round/>
            </a:ln>
            <a:effectLst/>
          </c:spPr>
          <c:marker>
            <c:symbol val="none"/>
          </c:marker>
          <c:cat>
            <c:strRef>
              <c:f>'パターン１（社人研推計準拠）'!$A$390:$B$407</c:f>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f>'パターン１（社人研推計準拠）'!$L$390:$L$407</c:f>
              <c:numCache>
                <c:formatCode>#,##0.00000;[Red]\-#,##0.00000</c:formatCode>
                <c:ptCount val="18"/>
                <c:pt idx="0">
                  <c:v>2.3139999999999997E-2</c:v>
                </c:pt>
                <c:pt idx="1">
                  <c:v>-1.8790000000000001E-2</c:v>
                </c:pt>
                <c:pt idx="2">
                  <c:v>-1.6670000000000001E-2</c:v>
                </c:pt>
                <c:pt idx="3">
                  <c:v>-3.0509999999999999E-2</c:v>
                </c:pt>
                <c:pt idx="4">
                  <c:v>-3.9080000000000011E-2</c:v>
                </c:pt>
                <c:pt idx="5">
                  <c:v>1.7120000000000003E-2</c:v>
                </c:pt>
                <c:pt idx="6">
                  <c:v>1.2680000000000014E-2</c:v>
                </c:pt>
                <c:pt idx="7">
                  <c:v>2.5139999999999999E-2</c:v>
                </c:pt>
                <c:pt idx="8">
                  <c:v>8.0600000000000047E-3</c:v>
                </c:pt>
                <c:pt idx="9">
                  <c:v>-4.0500000000000024E-3</c:v>
                </c:pt>
                <c:pt idx="10">
                  <c:v>-9.7000000000000003E-3</c:v>
                </c:pt>
                <c:pt idx="11">
                  <c:v>2.7800000000000051E-3</c:v>
                </c:pt>
                <c:pt idx="12">
                  <c:v>1.160000000000003E-3</c:v>
                </c:pt>
                <c:pt idx="13">
                  <c:v>6.5400000000000102E-3</c:v>
                </c:pt>
                <c:pt idx="14">
                  <c:v>-2.49E-3</c:v>
                </c:pt>
                <c:pt idx="15">
                  <c:v>-4.7000000000000074E-4</c:v>
                </c:pt>
                <c:pt idx="16">
                  <c:v>-6.1300000000000061E-3</c:v>
                </c:pt>
                <c:pt idx="17">
                  <c:v>3.5779999999999999E-2</c:v>
                </c:pt>
              </c:numCache>
            </c:numRef>
          </c:val>
        </c:ser>
        <c:ser>
          <c:idx val="9"/>
          <c:order val="2"/>
          <c:tx>
            <c:v>→2060年（松伏町独自推計）</c:v>
          </c:tx>
          <c:spPr>
            <a:ln w="28575" cap="rnd">
              <a:solidFill>
                <a:srgbClr val="FF0000"/>
              </a:solidFill>
              <a:round/>
            </a:ln>
            <a:effectLst/>
          </c:spPr>
          <c:marker>
            <c:symbol val="none"/>
          </c:marker>
          <c:cat>
            <c:strRef>
              <c:f>'パターン３（独自推計）'!$A$387:$B$404</c:f>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f>'パターン３（独自推計）'!$L$387:$L$404</c:f>
              <c:numCache>
                <c:formatCode>#,##0.00000;[Red]\-#,##0.00000</c:formatCode>
                <c:ptCount val="18"/>
                <c:pt idx="0">
                  <c:v>3.2380000000000006E-2</c:v>
                </c:pt>
                <c:pt idx="1">
                  <c:v>-9.550000000000022E-3</c:v>
                </c:pt>
                <c:pt idx="2">
                  <c:v>-7.4300000000000095E-3</c:v>
                </c:pt>
                <c:pt idx="3">
                  <c:v>8.0550000000000673E-4</c:v>
                </c:pt>
                <c:pt idx="4">
                  <c:v>-7.7645000000000006E-3</c:v>
                </c:pt>
                <c:pt idx="5">
                  <c:v>5.2557499999999993E-2</c:v>
                </c:pt>
                <c:pt idx="6">
                  <c:v>4.8117499999999994E-2</c:v>
                </c:pt>
                <c:pt idx="7">
                  <c:v>6.0577499999999992E-2</c:v>
                </c:pt>
                <c:pt idx="8">
                  <c:v>4.3497500000000022E-2</c:v>
                </c:pt>
                <c:pt idx="9">
                  <c:v>-7.3912500000000128E-4</c:v>
                </c:pt>
                <c:pt idx="10">
                  <c:v>-6.3891250000000024E-3</c:v>
                </c:pt>
                <c:pt idx="11">
                  <c:v>6.0908749999999999E-3</c:v>
                </c:pt>
                <c:pt idx="12">
                  <c:v>4.4708750000000061E-3</c:v>
                </c:pt>
                <c:pt idx="13">
                  <c:v>6.5400000000000102E-3</c:v>
                </c:pt>
                <c:pt idx="14">
                  <c:v>-2.49E-3</c:v>
                </c:pt>
                <c:pt idx="15">
                  <c:v>-4.7000000000000074E-4</c:v>
                </c:pt>
                <c:pt idx="16">
                  <c:v>-6.1300000000000061E-3</c:v>
                </c:pt>
                <c:pt idx="17">
                  <c:v>3.5779999999999999E-2</c:v>
                </c:pt>
              </c:numCache>
            </c:numRef>
          </c:val>
        </c:ser>
        <c:marker val="1"/>
        <c:axId val="111047040"/>
        <c:axId val="111048576"/>
        <c:extLst>
          <c:ext xmlns:c15="http://schemas.microsoft.com/office/drawing/2012/chart" uri="{02D57815-91ED-43cb-92C2-25804820EDAC}">
            <c15:filteredLineSeries>
              <c15:ser>
                <c:idx val="11"/>
                <c:order val="1"/>
                <c:tx>
                  <c:strRef>
                    <c:extLst>
                      <c:ext uri="{02D57815-91ED-43cb-92C2-25804820EDAC}">
                        <c15:formulaRef>
                          <c15:sqref>'パターン１（社人研推計準拠）'!$D$386</c15:sqref>
                        </c15:formulaRef>
                      </c:ext>
                    </c:extLst>
                    <c:strCache>
                      <c:ptCount val="1"/>
                      <c:pt idx="0">
                        <c:v>→2020年</c:v>
                      </c:pt>
                    </c:strCache>
                  </c:strRef>
                </c:tx>
                <c:spPr>
                  <a:ln w="28575" cap="rnd">
                    <a:solidFill>
                      <a:schemeClr val="accent6">
                        <a:lumMod val="60000"/>
                      </a:schemeClr>
                    </a:solidFill>
                    <a:round/>
                  </a:ln>
                  <a:effectLst/>
                </c:spPr>
                <c:marker>
                  <c:symbol val="none"/>
                </c:marker>
                <c:cat>
                  <c:strRef>
                    <c:extLst>
                      <c:ex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c:ext uri="{02D57815-91ED-43cb-92C2-25804820EDAC}">
                        <c15:formulaRef>
                          <c15:sqref>'パターン１（社人研推計準拠）'!$D$390:$D$407</c15:sqref>
                        </c15:formulaRef>
                      </c:ext>
                    </c:extLst>
                    <c:numCache>
                      <c:formatCode>#,##0.00000;[Red]\-#,##0.00000</c:formatCode>
                      <c:ptCount val="18"/>
                      <c:pt idx="0">
                        <c:v>2.1690000000000001E-2</c:v>
                      </c:pt>
                      <c:pt idx="1">
                        <c:v>-1.966E-2</c:v>
                      </c:pt>
                      <c:pt idx="2">
                        <c:v>-1.5859999999999999E-2</c:v>
                      </c:pt>
                      <c:pt idx="3">
                        <c:v>-2.8490000000000001E-2</c:v>
                      </c:pt>
                      <c:pt idx="4">
                        <c:v>-3.9600000000000003E-2</c:v>
                      </c:pt>
                      <c:pt idx="5">
                        <c:v>1.6119999999999999E-2</c:v>
                      </c:pt>
                      <c:pt idx="6">
                        <c:v>1.455E-2</c:v>
                      </c:pt>
                      <c:pt idx="7">
                        <c:v>2.946E-2</c:v>
                      </c:pt>
                      <c:pt idx="8">
                        <c:v>7.5799999999999999E-3</c:v>
                      </c:pt>
                      <c:pt idx="9">
                        <c:v>-4.13E-3</c:v>
                      </c:pt>
                      <c:pt idx="10">
                        <c:v>-9.7099999999999999E-3</c:v>
                      </c:pt>
                      <c:pt idx="11">
                        <c:v>3.8800000000000002E-3</c:v>
                      </c:pt>
                      <c:pt idx="12">
                        <c:v>1.0300000000000001E-3</c:v>
                      </c:pt>
                      <c:pt idx="13">
                        <c:v>8.6400000000000001E-3</c:v>
                      </c:pt>
                      <c:pt idx="14">
                        <c:v>-3.9300000000000003E-3</c:v>
                      </c:pt>
                      <c:pt idx="15">
                        <c:v>-2.0000000000000001E-4</c:v>
                      </c:pt>
                      <c:pt idx="16">
                        <c:v>3.2000000000000003E-4</c:v>
                      </c:pt>
                      <c:pt idx="17">
                        <c:v>5.7869999999999998E-2</c:v>
                      </c:pt>
                    </c:numCache>
                  </c:numRef>
                </c:val>
                <c:smooth val="0"/>
              </c15:ser>
            </c15:filteredLineSeries>
            <c15:filteredLineSeries>
              <c15:ser>
                <c:idx val="12"/>
                <c:order val="2"/>
                <c:tx>
                  <c:strRef>
                    <c:extLst xmlns:c15="http://schemas.microsoft.com/office/drawing/2012/chart">
                      <c:ext xmlns:c15="http://schemas.microsoft.com/office/drawing/2012/chart" uri="{02D57815-91ED-43cb-92C2-25804820EDAC}">
                        <c15:formulaRef>
                          <c15:sqref>'パターン１（社人研推計準拠）'!$E$386</c15:sqref>
                        </c15:formulaRef>
                      </c:ext>
                    </c:extLst>
                    <c:strCache>
                      <c:ptCount val="1"/>
                      <c:pt idx="0">
                        <c:v>→2025年</c:v>
                      </c:pt>
                    </c:strCache>
                  </c:strRef>
                </c:tx>
                <c:spPr>
                  <a:ln w="28575" cap="rnd">
                    <a:solidFill>
                      <a:schemeClr val="accent1">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'パターン１（社人研推計準拠）'!$E$390:$E$407</c15:sqref>
                        </c15:formulaRef>
                      </c:ext>
                    </c:extLst>
                    <c:numCache>
                      <c:formatCode>#,##0.00000;[Red]\-#,##0.00000</c:formatCode>
                      <c:ptCount val="18"/>
                      <c:pt idx="0">
                        <c:v>2.2749999999999999E-2</c:v>
                      </c:pt>
                      <c:pt idx="1">
                        <c:v>-1.8919999999999999E-2</c:v>
                      </c:pt>
                      <c:pt idx="2">
                        <c:v>-1.5980000000000001E-2</c:v>
                      </c:pt>
                      <c:pt idx="3">
                        <c:v>-2.809E-2</c:v>
                      </c:pt>
                      <c:pt idx="4">
                        <c:v>-3.9949999999999999E-2</c:v>
                      </c:pt>
                      <c:pt idx="5">
                        <c:v>1.5779999999999999E-2</c:v>
                      </c:pt>
                      <c:pt idx="6">
                        <c:v>1.4200000000000001E-2</c:v>
                      </c:pt>
                      <c:pt idx="7">
                        <c:v>3.2379999999999999E-2</c:v>
                      </c:pt>
                      <c:pt idx="8">
                        <c:v>9.5399999999999999E-3</c:v>
                      </c:pt>
                      <c:pt idx="9">
                        <c:v>-4.1700000000000001E-3</c:v>
                      </c:pt>
                      <c:pt idx="10">
                        <c:v>-9.4999999999999998E-3</c:v>
                      </c:pt>
                      <c:pt idx="11">
                        <c:v>3.1900000000000001E-3</c:v>
                      </c:pt>
                      <c:pt idx="12">
                        <c:v>3.3800000000000002E-3</c:v>
                      </c:pt>
                      <c:pt idx="13">
                        <c:v>7.0699999999999999E-3</c:v>
                      </c:pt>
                      <c:pt idx="14">
                        <c:v>-1.06E-3</c:v>
                      </c:pt>
                      <c:pt idx="15">
                        <c:v>-2.4399999999999999E-3</c:v>
                      </c:pt>
                      <c:pt idx="16">
                        <c:v>-2.7499999999999998E-3</c:v>
                      </c:pt>
                      <c:pt idx="17">
                        <c:v>4.589E-2</c:v>
                      </c:pt>
                    </c:numCache>
                  </c:numRef>
                </c:val>
                <c:smooth val="0"/>
              </c15:ser>
            </c15:filteredLineSeries>
            <c15:filteredLineSeries>
              <c15:ser>
                <c:idx val="13"/>
                <c:order val="3"/>
                <c:tx>
                  <c:strRef>
                    <c:extLst xmlns:c15="http://schemas.microsoft.com/office/drawing/2012/chart">
                      <c:ext xmlns:c15="http://schemas.microsoft.com/office/drawing/2012/chart" uri="{02D57815-91ED-43cb-92C2-25804820EDAC}">
                        <c15:formulaRef>
                          <c15:sqref>'パターン１（社人研推計準拠）'!$F$386</c15:sqref>
                        </c15:formulaRef>
                      </c:ext>
                    </c:extLst>
                    <c:strCache>
                      <c:ptCount val="1"/>
                      <c:pt idx="0">
                        <c:v>→2030年</c:v>
                      </c:pt>
                    </c:strCache>
                  </c:strRef>
                </c:tx>
                <c:spPr>
                  <a:ln w="28575" cap="rnd">
                    <a:solidFill>
                      <a:schemeClr val="accent2">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'パターン１（社人研推計準拠）'!$F$390:$F$407</c15:sqref>
                        </c15:formulaRef>
                      </c:ext>
                    </c:extLst>
                    <c:numCache>
                      <c:formatCode>#,##0.00000;[Red]\-#,##0.00000</c:formatCode>
                      <c:ptCount val="18"/>
                      <c:pt idx="0">
                        <c:v>2.3699999999999999E-2</c:v>
                      </c:pt>
                      <c:pt idx="1">
                        <c:v>-1.8759999999999999E-2</c:v>
                      </c:pt>
                      <c:pt idx="2">
                        <c:v>-1.6410000000000001E-2</c:v>
                      </c:pt>
                      <c:pt idx="3">
                        <c:v>-2.886E-2</c:v>
                      </c:pt>
                      <c:pt idx="4">
                        <c:v>-3.9320000000000001E-2</c:v>
                      </c:pt>
                      <c:pt idx="5">
                        <c:v>1.5299999999999999E-2</c:v>
                      </c:pt>
                      <c:pt idx="6">
                        <c:v>1.2120000000000001E-2</c:v>
                      </c:pt>
                      <c:pt idx="7">
                        <c:v>2.9749999999999999E-2</c:v>
                      </c:pt>
                      <c:pt idx="8">
                        <c:v>1.038E-2</c:v>
                      </c:pt>
                      <c:pt idx="9">
                        <c:v>-4.0699999999999998E-3</c:v>
                      </c:pt>
                      <c:pt idx="10">
                        <c:v>-9.7400000000000004E-3</c:v>
                      </c:pt>
                      <c:pt idx="11">
                        <c:v>5.5999999999999995E-4</c:v>
                      </c:pt>
                      <c:pt idx="12">
                        <c:v>2.8500000000000001E-3</c:v>
                      </c:pt>
                      <c:pt idx="13">
                        <c:v>1.0460000000000001E-2</c:v>
                      </c:pt>
                      <c:pt idx="14">
                        <c:v>-4.15E-3</c:v>
                      </c:pt>
                      <c:pt idx="15">
                        <c:v>1.8E-3</c:v>
                      </c:pt>
                      <c:pt idx="16">
                        <c:v>-5.28E-3</c:v>
                      </c:pt>
                      <c:pt idx="17">
                        <c:v>3.2009999999999997E-2</c:v>
                      </c:pt>
                    </c:numCache>
                  </c:numRef>
                </c:val>
                <c:smooth val="0"/>
              </c15:ser>
            </c15:filteredLineSeries>
            <c15:filteredLineSeries>
              <c15:ser>
                <c:idx val="14"/>
                <c:order val="4"/>
                <c:tx>
                  <c:strRef>
                    <c:extLst xmlns:c15="http://schemas.microsoft.com/office/drawing/2012/chart">
                      <c:ext xmlns:c15="http://schemas.microsoft.com/office/drawing/2012/chart" uri="{02D57815-91ED-43cb-92C2-25804820EDAC}">
                        <c15:formulaRef>
                          <c15:sqref>'パターン１（社人研推計準拠）'!$G$386</c15:sqref>
                        </c15:formulaRef>
                      </c:ext>
                    </c:extLst>
                    <c:strCache>
                      <c:ptCount val="1"/>
                      <c:pt idx="0">
                        <c:v>→2035年</c:v>
                      </c:pt>
                    </c:strCache>
                  </c:strRef>
                </c:tx>
                <c:spPr>
                  <a:ln w="28575" cap="rnd">
                    <a:solidFill>
                      <a:schemeClr val="accent3">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'パターン１（社人研推計準拠）'!$G$390:$G$407</c15:sqref>
                        </c15:formulaRef>
                      </c:ext>
                    </c:extLst>
                    <c:numCache>
                      <c:formatCode>#,##0.00000;[Red]\-#,##0.00000</c:formatCode>
                      <c:ptCount val="18"/>
                      <c:pt idx="0">
                        <c:v>2.3390000000000001E-2</c:v>
                      </c:pt>
                      <c:pt idx="1">
                        <c:v>-1.8749999999999999E-2</c:v>
                      </c:pt>
                      <c:pt idx="2">
                        <c:v>-1.6449999999999999E-2</c:v>
                      </c:pt>
                      <c:pt idx="3">
                        <c:v>-3.0099999999999998E-2</c:v>
                      </c:pt>
                      <c:pt idx="4">
                        <c:v>-3.8789999999999998E-2</c:v>
                      </c:pt>
                      <c:pt idx="5">
                        <c:v>1.6080000000000001E-2</c:v>
                      </c:pt>
                      <c:pt idx="6">
                        <c:v>1.1639999999999999E-2</c:v>
                      </c:pt>
                      <c:pt idx="7">
                        <c:v>2.5839999999999998E-2</c:v>
                      </c:pt>
                      <c:pt idx="8">
                        <c:v>9.4000000000000004E-3</c:v>
                      </c:pt>
                      <c:pt idx="9">
                        <c:v>-3.9300000000000003E-3</c:v>
                      </c:pt>
                      <c:pt idx="10">
                        <c:v>-9.8300000000000002E-3</c:v>
                      </c:pt>
                      <c:pt idx="11">
                        <c:v>9.5E-4</c:v>
                      </c:pt>
                      <c:pt idx="12">
                        <c:v>1.1100000000000001E-3</c:v>
                      </c:pt>
                      <c:pt idx="13">
                        <c:v>9.4199999999999996E-3</c:v>
                      </c:pt>
                      <c:pt idx="14">
                        <c:v>-2.64E-3</c:v>
                      </c:pt>
                      <c:pt idx="15">
                        <c:v>-2.9399999999999999E-3</c:v>
                      </c:pt>
                      <c:pt idx="16">
                        <c:v>4.6999999999999999E-4</c:v>
                      </c:pt>
                      <c:pt idx="17">
                        <c:v>2.6970000000000001E-2</c:v>
                      </c:pt>
                    </c:numCache>
                  </c:numRef>
                </c:val>
                <c:smooth val="0"/>
              </c15:ser>
            </c15:filteredLineSeries>
            <c15:filteredLineSeries>
              <c15:ser>
                <c:idx val="15"/>
                <c:order val="5"/>
                <c:tx>
                  <c:strRef>
                    <c:extLst xmlns:c15="http://schemas.microsoft.com/office/drawing/2012/chart">
                      <c:ext xmlns:c15="http://schemas.microsoft.com/office/drawing/2012/chart" uri="{02D57815-91ED-43cb-92C2-25804820EDAC}">
                        <c15:formulaRef>
                          <c15:sqref>'パターン１（社人研推計準拠）'!$H$386</c15:sqref>
                        </c15:formulaRef>
                      </c:ext>
                    </c:extLst>
                    <c:strCache>
                      <c:ptCount val="1"/>
                      <c:pt idx="0">
                        <c:v>→2040年</c:v>
                      </c:pt>
                    </c:strCache>
                  </c:strRef>
                </c:tx>
                <c:spPr>
                  <a:ln w="28575" cap="rnd">
                    <a:solidFill>
                      <a:schemeClr val="accent4">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'パターン１（社人研推計準拠）'!$H$390:$H$407</c15:sqref>
                        </c15:formulaRef>
                      </c:ext>
                    </c:extLst>
                    <c:numCache>
                      <c:formatCode>#,##0.00000;[Red]\-#,##0.00000</c:formatCode>
                      <c:ptCount val="18"/>
                      <c:pt idx="0">
                        <c:v>2.3140000000000001E-2</c:v>
                      </c:pt>
                      <c:pt idx="1">
                        <c:v>-1.8790000000000001E-2</c:v>
                      </c:pt>
                      <c:pt idx="2">
                        <c:v>-1.6670000000000001E-2</c:v>
                      </c:pt>
                      <c:pt idx="3">
                        <c:v>-3.0509999999999999E-2</c:v>
                      </c:pt>
                      <c:pt idx="4">
                        <c:v>-3.9079999999999997E-2</c:v>
                      </c:pt>
                      <c:pt idx="5">
                        <c:v>1.712E-2</c:v>
                      </c:pt>
                      <c:pt idx="6">
                        <c:v>1.268E-2</c:v>
                      </c:pt>
                      <c:pt idx="7">
                        <c:v>2.5139999999999999E-2</c:v>
                      </c:pt>
                      <c:pt idx="8">
                        <c:v>8.0599999999999995E-3</c:v>
                      </c:pt>
                      <c:pt idx="9">
                        <c:v>-4.0499999999999998E-3</c:v>
                      </c:pt>
                      <c:pt idx="10">
                        <c:v>-9.7000000000000003E-3</c:v>
                      </c:pt>
                      <c:pt idx="11">
                        <c:v>2.7799999999999999E-3</c:v>
                      </c:pt>
                      <c:pt idx="12">
                        <c:v>1.16E-3</c:v>
                      </c:pt>
                      <c:pt idx="13">
                        <c:v>6.5399999999999998E-3</c:v>
                      </c:pt>
                      <c:pt idx="14">
                        <c:v>-2.49E-3</c:v>
                      </c:pt>
                      <c:pt idx="15">
                        <c:v>-4.6999999999999999E-4</c:v>
                      </c:pt>
                      <c:pt idx="16">
                        <c:v>-6.13E-3</c:v>
                      </c:pt>
                      <c:pt idx="17">
                        <c:v>3.5779999999999999E-2</c:v>
                      </c:pt>
                    </c:numCache>
                  </c:numRef>
                </c:val>
                <c:smooth val="0"/>
              </c15:ser>
            </c15:filteredLineSeries>
            <c15:filteredLineSeries>
              <c15:ser>
                <c:idx val="16"/>
                <c:order val="6"/>
                <c:tx>
                  <c:strRef>
                    <c:extLst xmlns:c15="http://schemas.microsoft.com/office/drawing/2012/chart">
                      <c:ext xmlns:c15="http://schemas.microsoft.com/office/drawing/2012/chart" uri="{02D57815-91ED-43cb-92C2-25804820EDAC}">
                        <c15:formulaRef>
                          <c15:sqref>'パターン１（社人研推計準拠）'!$I$386</c15:sqref>
                        </c15:formulaRef>
                      </c:ext>
                    </c:extLst>
                    <c:strCache>
                      <c:ptCount val="1"/>
                      <c:pt idx="0">
                        <c:v>→2045年</c:v>
                      </c:pt>
                    </c:strCache>
                  </c:strRef>
                </c:tx>
                <c:spPr>
                  <a:ln w="28575" cap="rnd">
                    <a:solidFill>
                      <a:schemeClr val="accent5">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'パターン１（社人研推計準拠）'!$I$390:$I$407</c15:sqref>
                        </c15:formulaRef>
                      </c:ext>
                    </c:extLst>
                    <c:numCache>
                      <c:formatCode>#,##0.00000;[Red]\-#,##0.00000</c:formatCode>
                      <c:ptCount val="18"/>
                      <c:pt idx="0">
                        <c:v>2.3140000000000001E-2</c:v>
                      </c:pt>
                      <c:pt idx="1">
                        <c:v>-1.8790000000000001E-2</c:v>
                      </c:pt>
                      <c:pt idx="2">
                        <c:v>-1.6670000000000001E-2</c:v>
                      </c:pt>
                      <c:pt idx="3">
                        <c:v>-3.0509999999999999E-2</c:v>
                      </c:pt>
                      <c:pt idx="4">
                        <c:v>-3.9079999999999997E-2</c:v>
                      </c:pt>
                      <c:pt idx="5">
                        <c:v>1.712E-2</c:v>
                      </c:pt>
                      <c:pt idx="6">
                        <c:v>1.268E-2</c:v>
                      </c:pt>
                      <c:pt idx="7">
                        <c:v>2.5139999999999999E-2</c:v>
                      </c:pt>
                      <c:pt idx="8">
                        <c:v>8.0599999999999995E-3</c:v>
                      </c:pt>
                      <c:pt idx="9">
                        <c:v>-4.0499999999999998E-3</c:v>
                      </c:pt>
                      <c:pt idx="10">
                        <c:v>-9.7000000000000003E-3</c:v>
                      </c:pt>
                      <c:pt idx="11">
                        <c:v>2.7799999999999999E-3</c:v>
                      </c:pt>
                      <c:pt idx="12">
                        <c:v>1.16E-3</c:v>
                      </c:pt>
                      <c:pt idx="13">
                        <c:v>6.5399999999999998E-3</c:v>
                      </c:pt>
                      <c:pt idx="14">
                        <c:v>-2.49E-3</c:v>
                      </c:pt>
                      <c:pt idx="15">
                        <c:v>-4.6999999999999999E-4</c:v>
                      </c:pt>
                      <c:pt idx="16">
                        <c:v>-6.13E-3</c:v>
                      </c:pt>
                      <c:pt idx="17">
                        <c:v>3.5779999999999999E-2</c:v>
                      </c:pt>
                    </c:numCache>
                  </c:numRef>
                </c:val>
                <c:smooth val="0"/>
              </c15:ser>
            </c15:filteredLineSeries>
            <c15:filteredLineSeries>
              <c15:ser>
                <c:idx val="17"/>
                <c:order val="7"/>
                <c:tx>
                  <c:strRef>
                    <c:extLst xmlns:c15="http://schemas.microsoft.com/office/drawing/2012/chart">
                      <c:ext xmlns:c15="http://schemas.microsoft.com/office/drawing/2012/chart" uri="{02D57815-91ED-43cb-92C2-25804820EDAC}">
                        <c15:formulaRef>
                          <c15:sqref>'パターン１（社人研推計準拠）'!$J$386</c15:sqref>
                        </c15:formulaRef>
                      </c:ext>
                    </c:extLst>
                    <c:strCache>
                      <c:ptCount val="1"/>
                      <c:pt idx="0">
                        <c:v>→2050年</c:v>
                      </c:pt>
                    </c:strCache>
                  </c:strRef>
                </c:tx>
                <c:spPr>
                  <a:ln w="28575" cap="rnd">
                    <a:solidFill>
                      <a:schemeClr val="accent6">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'パターン１（社人研推計準拠）'!$J$390:$J$407</c15:sqref>
                        </c15:formulaRef>
                      </c:ext>
                    </c:extLst>
                    <c:numCache>
                      <c:formatCode>#,##0.00000;[Red]\-#,##0.00000</c:formatCode>
                      <c:ptCount val="18"/>
                      <c:pt idx="0">
                        <c:v>2.3140000000000001E-2</c:v>
                      </c:pt>
                      <c:pt idx="1">
                        <c:v>-1.8790000000000001E-2</c:v>
                      </c:pt>
                      <c:pt idx="2">
                        <c:v>-1.6670000000000001E-2</c:v>
                      </c:pt>
                      <c:pt idx="3">
                        <c:v>-3.0509999999999999E-2</c:v>
                      </c:pt>
                      <c:pt idx="4">
                        <c:v>-3.9079999999999997E-2</c:v>
                      </c:pt>
                      <c:pt idx="5">
                        <c:v>1.712E-2</c:v>
                      </c:pt>
                      <c:pt idx="6">
                        <c:v>1.268E-2</c:v>
                      </c:pt>
                      <c:pt idx="7">
                        <c:v>2.5139999999999999E-2</c:v>
                      </c:pt>
                      <c:pt idx="8">
                        <c:v>8.0599999999999995E-3</c:v>
                      </c:pt>
                      <c:pt idx="9">
                        <c:v>-4.0499999999999998E-3</c:v>
                      </c:pt>
                      <c:pt idx="10">
                        <c:v>-9.7000000000000003E-3</c:v>
                      </c:pt>
                      <c:pt idx="11">
                        <c:v>2.7799999999999999E-3</c:v>
                      </c:pt>
                      <c:pt idx="12">
                        <c:v>1.16E-3</c:v>
                      </c:pt>
                      <c:pt idx="13">
                        <c:v>6.5399999999999998E-3</c:v>
                      </c:pt>
                      <c:pt idx="14">
                        <c:v>-2.49E-3</c:v>
                      </c:pt>
                      <c:pt idx="15">
                        <c:v>-4.6999999999999999E-4</c:v>
                      </c:pt>
                      <c:pt idx="16">
                        <c:v>-6.13E-3</c:v>
                      </c:pt>
                      <c:pt idx="17">
                        <c:v>3.5779999999999999E-2</c:v>
                      </c:pt>
                    </c:numCache>
                  </c:numRef>
                </c:val>
                <c:smooth val="0"/>
              </c15:ser>
            </c15:filteredLineSeries>
            <c15:filteredLineSeries>
              <c15:ser>
                <c:idx val="18"/>
                <c:order val="8"/>
                <c:tx>
                  <c:strRef>
                    <c:extLst xmlns:c15="http://schemas.microsoft.com/office/drawing/2012/chart">
                      <c:ext xmlns:c15="http://schemas.microsoft.com/office/drawing/2012/chart" uri="{02D57815-91ED-43cb-92C2-25804820EDAC}">
                        <c15:formulaRef>
                          <c15:sqref>'パターン１（社人研推計準拠）'!$K$386</c15:sqref>
                        </c15:formulaRef>
                      </c:ext>
                    </c:extLst>
                    <c:strCache>
                      <c:ptCount val="1"/>
                      <c:pt idx="0">
                        <c:v>→2055年</c:v>
                      </c:pt>
                    </c:strCache>
                  </c:strRef>
                </c:tx>
                <c:spPr>
                  <a:ln w="28575" cap="rnd">
                    <a:solidFill>
                      <a:schemeClr val="accent1">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'パターン１（社人研推計準拠）'!$A$390:$B$407</c15:sqref>
                        </c15:formulaRef>
                      </c:ext>
                    </c:extLst>
                    <c:strCache>
                      <c:ptCount val="18"/>
                      <c:pt idx="0">
                        <c:v>0～4歳→5～9歳</c:v>
                      </c:pt>
                      <c:pt idx="1">
                        <c:v>5～9歳→10～14歳</c:v>
                      </c:pt>
                      <c:pt idx="2">
                        <c:v>10～4歳→15～19歳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'パターン１（社人研推計準拠）'!$K$390:$K$407</c15:sqref>
                        </c15:formulaRef>
                      </c:ext>
                    </c:extLst>
                    <c:numCache>
                      <c:formatCode>#,##0.00000;[Red]\-#,##0.00000</c:formatCode>
                      <c:ptCount val="18"/>
                      <c:pt idx="0">
                        <c:v>2.3140000000000001E-2</c:v>
                      </c:pt>
                      <c:pt idx="1">
                        <c:v>-1.8790000000000001E-2</c:v>
                      </c:pt>
                      <c:pt idx="2">
                        <c:v>-1.6670000000000001E-2</c:v>
                      </c:pt>
                      <c:pt idx="3">
                        <c:v>-3.0509999999999999E-2</c:v>
                      </c:pt>
                      <c:pt idx="4">
                        <c:v>-3.9079999999999997E-2</c:v>
                      </c:pt>
                      <c:pt idx="5">
                        <c:v>1.712E-2</c:v>
                      </c:pt>
                      <c:pt idx="6">
                        <c:v>1.268E-2</c:v>
                      </c:pt>
                      <c:pt idx="7">
                        <c:v>2.5139999999999999E-2</c:v>
                      </c:pt>
                      <c:pt idx="8">
                        <c:v>8.0599999999999995E-3</c:v>
                      </c:pt>
                      <c:pt idx="9">
                        <c:v>-4.0499999999999998E-3</c:v>
                      </c:pt>
                      <c:pt idx="10">
                        <c:v>-9.7000000000000003E-3</c:v>
                      </c:pt>
                      <c:pt idx="11">
                        <c:v>2.7799999999999999E-3</c:v>
                      </c:pt>
                      <c:pt idx="12">
                        <c:v>1.16E-3</c:v>
                      </c:pt>
                      <c:pt idx="13">
                        <c:v>6.5399999999999998E-3</c:v>
                      </c:pt>
                      <c:pt idx="14">
                        <c:v>-2.49E-3</c:v>
                      </c:pt>
                      <c:pt idx="15">
                        <c:v>-4.6999999999999999E-4</c:v>
                      </c:pt>
                      <c:pt idx="16">
                        <c:v>-6.13E-3</c:v>
                      </c:pt>
                      <c:pt idx="17">
                        <c:v>3.5779999999999999E-2</c:v>
                      </c:pt>
                    </c:numCache>
                  </c:numRef>
                </c:val>
                <c:smooth val="0"/>
              </c15:ser>
            </c15:filteredLineSeries>
            <c15:filteredLineSeries>
              <c15:ser>
                <c:idx val="0"/>
                <c:order val="10"/>
                <c:tx>
                  <c:strRef>
                    <c:extLst xmlns:c15="http://schemas.microsoft.com/office/drawing/2012/chart">
                      <c:ext xmlns:c15="http://schemas.microsoft.com/office/drawing/2012/chart" uri="{02D57815-91ED-43cb-92C2-25804820EDAC}">
                        <c15:formulaRef>
                          <c15:sqref>'パターン３（独自推計）'!$C$386</c15:sqref>
                        </c15:formulaRef>
                      </c:ext>
                    </c:extLst>
                    <c:strCache>
                      <c:ptCount val="1"/>
                      <c:pt idx="0">
                        <c:v>→2015年</c:v>
                      </c:pt>
                    </c:strCache>
                  </c:strRef>
                </c:tx>
                <c:spPr>
                  <a:ln w="28575" cap="rnd">
                    <a:solidFill>
                      <a:schemeClr val="accent1"/>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'パターン３（独自推計）'!$C$387:$C$404</c15:sqref>
                        </c15:formulaRef>
                      </c:ext>
                    </c:extLst>
                    <c:numCache>
                      <c:formatCode>#,##0.00000;[Red]\-#,##0.00000</c:formatCode>
                      <c:ptCount val="18"/>
                      <c:pt idx="0">
                        <c:v>3.4389999999999997E-2</c:v>
                      </c:pt>
                      <c:pt idx="1">
                        <c:v>-2.5059999999999999E-2</c:v>
                      </c:pt>
                      <c:pt idx="2">
                        <c:v>-2.017E-2</c:v>
                      </c:pt>
                      <c:pt idx="3">
                        <c:v>-5.042E-2</c:v>
                      </c:pt>
                      <c:pt idx="4">
                        <c:v>-7.2059999999999999E-2</c:v>
                      </c:pt>
                      <c:pt idx="5">
                        <c:v>1.7749999999999998E-2</c:v>
                      </c:pt>
                      <c:pt idx="6">
                        <c:v>1.9279999999999999E-2</c:v>
                      </c:pt>
                      <c:pt idx="7">
                        <c:v>3.669E-2</c:v>
                      </c:pt>
                      <c:pt idx="8">
                        <c:v>1.137E-2</c:v>
                      </c:pt>
                      <c:pt idx="9">
                        <c:v>-3.6700000000000001E-3</c:v>
                      </c:pt>
                      <c:pt idx="10">
                        <c:v>-1.1679999999999999E-2</c:v>
                      </c:pt>
                      <c:pt idx="11">
                        <c:v>4.0400000000000002E-3</c:v>
                      </c:pt>
                      <c:pt idx="12">
                        <c:v>4.4600000000000004E-3</c:v>
                      </c:pt>
                      <c:pt idx="13">
                        <c:v>1.076E-2</c:v>
                      </c:pt>
                      <c:pt idx="14">
                        <c:v>-2.6900000000000001E-3</c:v>
                      </c:pt>
                      <c:pt idx="15">
                        <c:v>5.0200000000000002E-3</c:v>
                      </c:pt>
                      <c:pt idx="16">
                        <c:v>4.62E-3</c:v>
                      </c:pt>
                      <c:pt idx="17">
                        <c:v>6.2539999999999998E-2</c:v>
                      </c:pt>
                    </c:numCache>
                  </c:numRef>
                </c:val>
                <c:smooth val="0"/>
              </c15:ser>
            </c15:filteredLineSeries>
            <c15:filteredLineSeries>
              <c15:ser>
                <c:idx val="1"/>
                <c:order val="11"/>
                <c:tx>
                  <c:strRef>
                    <c:extLst xmlns:c15="http://schemas.microsoft.com/office/drawing/2012/chart">
                      <c:ext xmlns:c15="http://schemas.microsoft.com/office/drawing/2012/chart" uri="{02D57815-91ED-43cb-92C2-25804820EDAC}">
                        <c15:formulaRef>
                          <c15:sqref>'パターン３（独自推計）'!$D$386</c15:sqref>
                        </c15:formulaRef>
                      </c:ext>
                    </c:extLst>
                    <c:strCache>
                      <c:ptCount val="1"/>
                      <c:pt idx="0">
                        <c:v>→2020年</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'パターン３（独自推計）'!$D$387:$D$404</c15:sqref>
                        </c15:formulaRef>
                      </c:ext>
                    </c:extLst>
                    <c:numCache>
                      <c:formatCode>#,##0.00000;[Red]\-#,##0.00000</c:formatCode>
                      <c:ptCount val="18"/>
                      <c:pt idx="0">
                        <c:v>2.2593333333333333E-2</c:v>
                      </c:pt>
                      <c:pt idx="1">
                        <c:v>-1.8756666666666668E-2</c:v>
                      </c:pt>
                      <c:pt idx="2">
                        <c:v>-1.4956666666666665E-2</c:v>
                      </c:pt>
                      <c:pt idx="3">
                        <c:v>-2.2366E-2</c:v>
                      </c:pt>
                      <c:pt idx="4">
                        <c:v>-3.3476000000000006E-2</c:v>
                      </c:pt>
                      <c:pt idx="5">
                        <c:v>2.1438124999999999E-2</c:v>
                      </c:pt>
                      <c:pt idx="6">
                        <c:v>1.9868125E-2</c:v>
                      </c:pt>
                      <c:pt idx="7">
                        <c:v>3.4778125E-2</c:v>
                      </c:pt>
                      <c:pt idx="8">
                        <c:v>1.2898125E-2</c:v>
                      </c:pt>
                      <c:pt idx="9">
                        <c:v>-3.8731249999999998E-3</c:v>
                      </c:pt>
                      <c:pt idx="10">
                        <c:v>-9.4531249999999997E-3</c:v>
                      </c:pt>
                      <c:pt idx="11">
                        <c:v>4.1368749999999999E-3</c:v>
                      </c:pt>
                      <c:pt idx="12">
                        <c:v>1.286875E-3</c:v>
                      </c:pt>
                      <c:pt idx="13">
                        <c:v>8.6400000000000001E-3</c:v>
                      </c:pt>
                      <c:pt idx="14">
                        <c:v>-3.9300000000000003E-3</c:v>
                      </c:pt>
                      <c:pt idx="15">
                        <c:v>-2.0000000000000001E-4</c:v>
                      </c:pt>
                      <c:pt idx="16">
                        <c:v>3.2000000000000003E-4</c:v>
                      </c:pt>
                      <c:pt idx="17">
                        <c:v>5.7869999999999998E-2</c:v>
                      </c:pt>
                    </c:numCache>
                  </c:numRef>
                </c:val>
                <c:smooth val="0"/>
              </c15:ser>
            </c15:filteredLineSeries>
            <c15:filteredLineSeries>
              <c15:ser>
                <c:idx val="2"/>
                <c:order val="12"/>
                <c:tx>
                  <c:strRef>
                    <c:extLst xmlns:c15="http://schemas.microsoft.com/office/drawing/2012/chart">
                      <c:ext xmlns:c15="http://schemas.microsoft.com/office/drawing/2012/chart" uri="{02D57815-91ED-43cb-92C2-25804820EDAC}">
                        <c15:formulaRef>
                          <c15:sqref>'パターン３（独自推計）'!$E$386</c15:sqref>
                        </c15:formulaRef>
                      </c:ext>
                    </c:extLst>
                    <c:strCache>
                      <c:ptCount val="1"/>
                      <c:pt idx="0">
                        <c:v>→2025年</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'パターン３（独自推計）'!$E$387:$E$404</c15:sqref>
                        </c15:formulaRef>
                      </c:ext>
                    </c:extLst>
                    <c:numCache>
                      <c:formatCode>#,##0.00000;[Red]\-#,##0.00000</c:formatCode>
                      <c:ptCount val="18"/>
                      <c:pt idx="0">
                        <c:v>2.5055000000000001E-2</c:v>
                      </c:pt>
                      <c:pt idx="1">
                        <c:v>-1.6614999999999998E-2</c:v>
                      </c:pt>
                      <c:pt idx="2">
                        <c:v>-1.3675000000000001E-2</c:v>
                      </c:pt>
                      <c:pt idx="3">
                        <c:v>-2.1281000000000001E-2</c:v>
                      </c:pt>
                      <c:pt idx="4">
                        <c:v>-3.3140999999999997E-2</c:v>
                      </c:pt>
                      <c:pt idx="5">
                        <c:v>2.4243750000000001E-2</c:v>
                      </c:pt>
                      <c:pt idx="6">
                        <c:v>2.2663750000000003E-2</c:v>
                      </c:pt>
                      <c:pt idx="7">
                        <c:v>4.0843749999999998E-2</c:v>
                      </c:pt>
                      <c:pt idx="8">
                        <c:v>1.8003749999999999E-2</c:v>
                      </c:pt>
                      <c:pt idx="9">
                        <c:v>-3.5002499999999999E-3</c:v>
                      </c:pt>
                      <c:pt idx="10">
                        <c:v>-8.8302499999999996E-3</c:v>
                      </c:pt>
                      <c:pt idx="11">
                        <c:v>3.8597500000000003E-3</c:v>
                      </c:pt>
                      <c:pt idx="12">
                        <c:v>4.0497500000000004E-3</c:v>
                      </c:pt>
                      <c:pt idx="13">
                        <c:v>7.0699999999999999E-3</c:v>
                      </c:pt>
                      <c:pt idx="14">
                        <c:v>-1.06E-3</c:v>
                      </c:pt>
                      <c:pt idx="15">
                        <c:v>-2.4399999999999999E-3</c:v>
                      </c:pt>
                      <c:pt idx="16">
                        <c:v>-2.7499999999999998E-3</c:v>
                      </c:pt>
                      <c:pt idx="17">
                        <c:v>4.589E-2</c:v>
                      </c:pt>
                    </c:numCache>
                  </c:numRef>
                </c:val>
                <c:smooth val="0"/>
              </c15:ser>
            </c15:filteredLineSeries>
            <c15:filteredLineSeries>
              <c15:ser>
                <c:idx val="3"/>
                <c:order val="13"/>
                <c:tx>
                  <c:strRef>
                    <c:extLst xmlns:c15="http://schemas.microsoft.com/office/drawing/2012/chart">
                      <c:ext xmlns:c15="http://schemas.microsoft.com/office/drawing/2012/chart" uri="{02D57815-91ED-43cb-92C2-25804820EDAC}">
                        <c15:formulaRef>
                          <c15:sqref>'パターン３（独自推計）'!$F$386</c15:sqref>
                        </c15:formulaRef>
                      </c:ext>
                    </c:extLst>
                    <c:strCache>
                      <c:ptCount val="1"/>
                      <c:pt idx="0">
                        <c:v>→2030年</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'パターン３（独自推計）'!$F$387:$F$404</c15:sqref>
                        </c15:formulaRef>
                      </c:ext>
                    </c:extLst>
                    <c:numCache>
                      <c:formatCode>#,##0.00000;[Red]\-#,##0.00000</c:formatCode>
                      <c:ptCount val="18"/>
                      <c:pt idx="0">
                        <c:v>2.6737500000000001E-2</c:v>
                      </c:pt>
                      <c:pt idx="1">
                        <c:v>-1.5722499999999997E-2</c:v>
                      </c:pt>
                      <c:pt idx="2">
                        <c:v>-1.3372500000000001E-2</c:v>
                      </c:pt>
                      <c:pt idx="3">
                        <c:v>-1.8653999999999997E-2</c:v>
                      </c:pt>
                      <c:pt idx="4">
                        <c:v>-2.9114000000000001E-2</c:v>
                      </c:pt>
                      <c:pt idx="5">
                        <c:v>2.8781249999999998E-2</c:v>
                      </c:pt>
                      <c:pt idx="6">
                        <c:v>2.5601249999999999E-2</c:v>
                      </c:pt>
                      <c:pt idx="7">
                        <c:v>4.3231249999999999E-2</c:v>
                      </c:pt>
                      <c:pt idx="8">
                        <c:v>2.3861250000000001E-2</c:v>
                      </c:pt>
                      <c:pt idx="9">
                        <c:v>-3.2712499999999999E-3</c:v>
                      </c:pt>
                      <c:pt idx="10">
                        <c:v>-8.9412500000000013E-3</c:v>
                      </c:pt>
                      <c:pt idx="11">
                        <c:v>1.3587499999999997E-3</c:v>
                      </c:pt>
                      <c:pt idx="12">
                        <c:v>3.6487500000000001E-3</c:v>
                      </c:pt>
                      <c:pt idx="13">
                        <c:v>1.0460000000000001E-2</c:v>
                      </c:pt>
                      <c:pt idx="14">
                        <c:v>-4.15E-3</c:v>
                      </c:pt>
                      <c:pt idx="15">
                        <c:v>1.8E-3</c:v>
                      </c:pt>
                      <c:pt idx="16">
                        <c:v>-5.28E-3</c:v>
                      </c:pt>
                      <c:pt idx="17">
                        <c:v>3.2009999999999997E-2</c:v>
                      </c:pt>
                    </c:numCache>
                  </c:numRef>
                </c:val>
                <c:smooth val="0"/>
              </c15:ser>
            </c15:filteredLineSeries>
            <c15:filteredLineSeries>
              <c15:ser>
                <c:idx val="4"/>
                <c:order val="14"/>
                <c:tx>
                  <c:strRef>
                    <c:extLst xmlns:c15="http://schemas.microsoft.com/office/drawing/2012/chart">
                      <c:ext xmlns:c15="http://schemas.microsoft.com/office/drawing/2012/chart" uri="{02D57815-91ED-43cb-92C2-25804820EDAC}">
                        <c15:formulaRef>
                          <c15:sqref>'パターン３（独自推計）'!$G$386</c15:sqref>
                        </c15:formulaRef>
                      </c:ext>
                    </c:extLst>
                    <c:strCache>
                      <c:ptCount val="1"/>
                      <c:pt idx="0">
                        <c:v>→2035年</c:v>
                      </c:pt>
                    </c:strCache>
                  </c:strRef>
                </c:tx>
                <c:spPr>
                  <a:ln w="28575" cap="rnd">
                    <a:solidFill>
                      <a:schemeClr val="accent5"/>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'パターン３（独自推計）'!$G$387:$G$404</c15:sqref>
                        </c15:formulaRef>
                      </c:ext>
                    </c:extLst>
                    <c:numCache>
                      <c:formatCode>#,##0.00000;[Red]\-#,##0.00000</c:formatCode>
                      <c:ptCount val="18"/>
                      <c:pt idx="0">
                        <c:v>2.7213333333333336E-2</c:v>
                      </c:pt>
                      <c:pt idx="1">
                        <c:v>-1.4926666666666664E-2</c:v>
                      </c:pt>
                      <c:pt idx="2">
                        <c:v>-1.2626666666666665E-2</c:v>
                      </c:pt>
                      <c:pt idx="3">
                        <c:v>-1.6463999999999996E-2</c:v>
                      </c:pt>
                      <c:pt idx="4">
                        <c:v>-2.5153999999999996E-2</c:v>
                      </c:pt>
                      <c:pt idx="5">
                        <c:v>3.2967499999999997E-2</c:v>
                      </c:pt>
                      <c:pt idx="6">
                        <c:v>2.8527499999999997E-2</c:v>
                      </c:pt>
                      <c:pt idx="7">
                        <c:v>4.2727500000000002E-2</c:v>
                      </c:pt>
                      <c:pt idx="8">
                        <c:v>2.6287499999999998E-2</c:v>
                      </c:pt>
                      <c:pt idx="9">
                        <c:v>-2.3700000000000006E-3</c:v>
                      </c:pt>
                      <c:pt idx="10">
                        <c:v>-8.2699999999999996E-3</c:v>
                      </c:pt>
                      <c:pt idx="11">
                        <c:v>2.5100000000000001E-3</c:v>
                      </c:pt>
                      <c:pt idx="12">
                        <c:v>2.6700000000000001E-3</c:v>
                      </c:pt>
                      <c:pt idx="13">
                        <c:v>9.4199999999999996E-3</c:v>
                      </c:pt>
                      <c:pt idx="14">
                        <c:v>-2.64E-3</c:v>
                      </c:pt>
                      <c:pt idx="15">
                        <c:v>-2.9399999999999999E-3</c:v>
                      </c:pt>
                      <c:pt idx="16">
                        <c:v>4.6999999999999999E-4</c:v>
                      </c:pt>
                      <c:pt idx="17">
                        <c:v>2.6970000000000001E-2</c:v>
                      </c:pt>
                    </c:numCache>
                  </c:numRef>
                </c:val>
                <c:smooth val="0"/>
              </c15:ser>
            </c15:filteredLineSeries>
            <c15:filteredLineSeries>
              <c15:ser>
                <c:idx val="5"/>
                <c:order val="15"/>
                <c:tx>
                  <c:strRef>
                    <c:extLst xmlns:c15="http://schemas.microsoft.com/office/drawing/2012/chart">
                      <c:ext xmlns:c15="http://schemas.microsoft.com/office/drawing/2012/chart" uri="{02D57815-91ED-43cb-92C2-25804820EDAC}">
                        <c15:formulaRef>
                          <c15:sqref>'パターン３（独自推計）'!$H$386</c15:sqref>
                        </c15:formulaRef>
                      </c:ext>
                    </c:extLst>
                    <c:strCache>
                      <c:ptCount val="1"/>
                      <c:pt idx="0">
                        <c:v>→2040年</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'パターン３（独自推計）'!$H$387:$H$404</c15:sqref>
                        </c15:formulaRef>
                      </c:ext>
                    </c:extLst>
                    <c:numCache>
                      <c:formatCode>#,##0.00000;[Red]\-#,##0.00000</c:formatCode>
                      <c:ptCount val="18"/>
                      <c:pt idx="0">
                        <c:v>2.8060833333333333E-2</c:v>
                      </c:pt>
                      <c:pt idx="1">
                        <c:v>-1.3869166666666669E-2</c:v>
                      </c:pt>
                      <c:pt idx="2">
                        <c:v>-1.1749166666666668E-2</c:v>
                      </c:pt>
                      <c:pt idx="3">
                        <c:v>-1.3287500000000001E-2</c:v>
                      </c:pt>
                      <c:pt idx="4">
                        <c:v>-2.1857499999999998E-2</c:v>
                      </c:pt>
                      <c:pt idx="5">
                        <c:v>3.6795000000000001E-2</c:v>
                      </c:pt>
                      <c:pt idx="6">
                        <c:v>3.2355000000000002E-2</c:v>
                      </c:pt>
                      <c:pt idx="7">
                        <c:v>4.4815000000000001E-2</c:v>
                      </c:pt>
                      <c:pt idx="8">
                        <c:v>2.7735000000000003E-2</c:v>
                      </c:pt>
                      <c:pt idx="9">
                        <c:v>-1.8562499999999994E-3</c:v>
                      </c:pt>
                      <c:pt idx="10">
                        <c:v>-7.5062499999999999E-3</c:v>
                      </c:pt>
                      <c:pt idx="11">
                        <c:v>4.9737500000000007E-3</c:v>
                      </c:pt>
                      <c:pt idx="12">
                        <c:v>3.3537500000000004E-3</c:v>
                      </c:pt>
                      <c:pt idx="13">
                        <c:v>6.5399999999999998E-3</c:v>
                      </c:pt>
                      <c:pt idx="14">
                        <c:v>-2.49E-3</c:v>
                      </c:pt>
                      <c:pt idx="15">
                        <c:v>-4.6999999999999999E-4</c:v>
                      </c:pt>
                      <c:pt idx="16">
                        <c:v>-6.13E-3</c:v>
                      </c:pt>
                      <c:pt idx="17">
                        <c:v>3.5779999999999999E-2</c:v>
                      </c:pt>
                    </c:numCache>
                  </c:numRef>
                </c:val>
                <c:smooth val="0"/>
              </c15:ser>
            </c15:filteredLineSeries>
            <c15:filteredLineSeries>
              <c15:ser>
                <c:idx val="6"/>
                <c:order val="16"/>
                <c:tx>
                  <c:strRef>
                    <c:extLst xmlns:c15="http://schemas.microsoft.com/office/drawing/2012/chart">
                      <c:ext xmlns:c15="http://schemas.microsoft.com/office/drawing/2012/chart" uri="{02D57815-91ED-43cb-92C2-25804820EDAC}">
                        <c15:formulaRef>
                          <c15:sqref>'パターン３（独自推計）'!$I$386</c15:sqref>
                        </c15:formulaRef>
                      </c:ext>
                    </c:extLst>
                    <c:strCache>
                      <c:ptCount val="1"/>
                      <c:pt idx="0">
                        <c:v>→2045年</c:v>
                      </c:pt>
                    </c:strCache>
                  </c:strRef>
                </c:tx>
                <c:spPr>
                  <a:ln w="28575" cap="rnd">
                    <a:solidFill>
                      <a:schemeClr val="accent1">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'パターン３（独自推計）'!$I$387:$I$404</c15:sqref>
                        </c15:formulaRef>
                      </c:ext>
                    </c:extLst>
                    <c:numCache>
                      <c:formatCode>#,##0.00000;[Red]\-#,##0.00000</c:formatCode>
                      <c:ptCount val="18"/>
                      <c:pt idx="0">
                        <c:v>2.9300000000000003E-2</c:v>
                      </c:pt>
                      <c:pt idx="1">
                        <c:v>-1.2629999999999999E-2</c:v>
                      </c:pt>
                      <c:pt idx="2">
                        <c:v>-1.0509999999999999E-2</c:v>
                      </c:pt>
                      <c:pt idx="3">
                        <c:v>-9.6329999999999957E-3</c:v>
                      </c:pt>
                      <c:pt idx="4">
                        <c:v>-1.8202999999999993E-2</c:v>
                      </c:pt>
                      <c:pt idx="5">
                        <c:v>4.0745000000000003E-2</c:v>
                      </c:pt>
                      <c:pt idx="6">
                        <c:v>3.6305000000000004E-2</c:v>
                      </c:pt>
                      <c:pt idx="7">
                        <c:v>4.8765000000000003E-2</c:v>
                      </c:pt>
                      <c:pt idx="8">
                        <c:v>3.1684999999999998E-2</c:v>
                      </c:pt>
                      <c:pt idx="9">
                        <c:v>-1.8427499999999998E-3</c:v>
                      </c:pt>
                      <c:pt idx="10">
                        <c:v>-7.4927500000000003E-3</c:v>
                      </c:pt>
                      <c:pt idx="11">
                        <c:v>4.9872500000000004E-3</c:v>
                      </c:pt>
                      <c:pt idx="12">
                        <c:v>3.36725E-3</c:v>
                      </c:pt>
                      <c:pt idx="13">
                        <c:v>6.5399999999999998E-3</c:v>
                      </c:pt>
                      <c:pt idx="14">
                        <c:v>-2.49E-3</c:v>
                      </c:pt>
                      <c:pt idx="15">
                        <c:v>-4.6999999999999999E-4</c:v>
                      </c:pt>
                      <c:pt idx="16">
                        <c:v>-6.13E-3</c:v>
                      </c:pt>
                      <c:pt idx="17">
                        <c:v>3.5779999999999999E-2</c:v>
                      </c:pt>
                    </c:numCache>
                  </c:numRef>
                </c:val>
                <c:smooth val="0"/>
              </c15:ser>
            </c15:filteredLineSeries>
            <c15:filteredLineSeries>
              <c15:ser>
                <c:idx val="7"/>
                <c:order val="17"/>
                <c:tx>
                  <c:strRef>
                    <c:extLst xmlns:c15="http://schemas.microsoft.com/office/drawing/2012/chart">
                      <c:ext xmlns:c15="http://schemas.microsoft.com/office/drawing/2012/chart" uri="{02D57815-91ED-43cb-92C2-25804820EDAC}">
                        <c15:formulaRef>
                          <c15:sqref>'パターン３（独自推計）'!$J$386</c15:sqref>
                        </c15:formulaRef>
                      </c:ext>
                    </c:extLst>
                    <c:strCache>
                      <c:ptCount val="1"/>
                      <c:pt idx="0">
                        <c:v>→2050年</c:v>
                      </c:pt>
                    </c:strCache>
                  </c:strRef>
                </c:tx>
                <c:spPr>
                  <a:ln w="28575" cap="rnd">
                    <a:solidFill>
                      <a:schemeClr val="accent2">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'パターン３（独自推計）'!$J$387:$J$404</c15:sqref>
                        </c15:formulaRef>
                      </c:ext>
                    </c:extLst>
                    <c:numCache>
                      <c:formatCode>#,##0.00000;[Red]\-#,##0.00000</c:formatCode>
                      <c:ptCount val="18"/>
                      <c:pt idx="0">
                        <c:v>3.0326666666666668E-2</c:v>
                      </c:pt>
                      <c:pt idx="1">
                        <c:v>-1.1603333333333334E-2</c:v>
                      </c:pt>
                      <c:pt idx="2">
                        <c:v>-9.4833333333333332E-3</c:v>
                      </c:pt>
                      <c:pt idx="3">
                        <c:v>-6.1534999999999958E-3</c:v>
                      </c:pt>
                      <c:pt idx="4">
                        <c:v>-1.4723499999999994E-2</c:v>
                      </c:pt>
                      <c:pt idx="5">
                        <c:v>4.46825E-2</c:v>
                      </c:pt>
                      <c:pt idx="6">
                        <c:v>4.02425E-2</c:v>
                      </c:pt>
                      <c:pt idx="7">
                        <c:v>5.2702499999999999E-2</c:v>
                      </c:pt>
                      <c:pt idx="8">
                        <c:v>3.5622500000000001E-2</c:v>
                      </c:pt>
                      <c:pt idx="9">
                        <c:v>-1.4748749999999996E-3</c:v>
                      </c:pt>
                      <c:pt idx="10">
                        <c:v>-7.1248750000000001E-3</c:v>
                      </c:pt>
                      <c:pt idx="11">
                        <c:v>5.3551250000000005E-3</c:v>
                      </c:pt>
                      <c:pt idx="12">
                        <c:v>3.7351250000000002E-3</c:v>
                      </c:pt>
                      <c:pt idx="13">
                        <c:v>6.5399999999999998E-3</c:v>
                      </c:pt>
                      <c:pt idx="14">
                        <c:v>-2.49E-3</c:v>
                      </c:pt>
                      <c:pt idx="15">
                        <c:v>-4.6999999999999999E-4</c:v>
                      </c:pt>
                      <c:pt idx="16">
                        <c:v>-6.13E-3</c:v>
                      </c:pt>
                      <c:pt idx="17">
                        <c:v>3.5779999999999999E-2</c:v>
                      </c:pt>
                    </c:numCache>
                  </c:numRef>
                </c:val>
                <c:smooth val="0"/>
              </c15:ser>
            </c15:filteredLineSeries>
            <c15:filteredLineSeries>
              <c15:ser>
                <c:idx val="8"/>
                <c:order val="18"/>
                <c:tx>
                  <c:strRef>
                    <c:extLst xmlns:c15="http://schemas.microsoft.com/office/drawing/2012/chart">
                      <c:ext xmlns:c15="http://schemas.microsoft.com/office/drawing/2012/chart" uri="{02D57815-91ED-43cb-92C2-25804820EDAC}">
                        <c15:formulaRef>
                          <c15:sqref>'パターン３（独自推計）'!$K$386</c15:sqref>
                        </c15:formulaRef>
                      </c:ext>
                    </c:extLst>
                    <c:strCache>
                      <c:ptCount val="1"/>
                      <c:pt idx="0">
                        <c:v>→2055年</c:v>
                      </c:pt>
                    </c:strCache>
                  </c:strRef>
                </c:tx>
                <c:spPr>
                  <a:ln w="28575" cap="rnd">
                    <a:solidFill>
                      <a:schemeClr val="accent3">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'パターン３（独自推計）'!$A$387:$B$404</c15:sqref>
                        </c15:formulaRef>
                      </c:ext>
                    </c:extLst>
                    <c:strCache>
                      <c:ptCount val="18"/>
                      <c:pt idx="0">
                        <c:v>0～4歳→5～9歳</c:v>
                      </c:pt>
                      <c:pt idx="1">
                        <c:v>5～9歳→10～14歳</c:v>
                      </c:pt>
                      <c:pt idx="2">
                        <c:v>10～14歳→15～19歳</c:v>
                      </c:pt>
                      <c:pt idx="3">
                        <c:v>15～19歳→20～24歳</c:v>
                      </c:pt>
                      <c:pt idx="4">
                        <c:v>20～24歳→25～29歳</c:v>
                      </c:pt>
                      <c:pt idx="5">
                        <c:v>25～29歳→30～34歳</c:v>
                      </c:pt>
                      <c:pt idx="6">
                        <c:v>30～34歳→35～39歳</c:v>
                      </c:pt>
                      <c:pt idx="7">
                        <c:v>35～39歳→40～44歳</c:v>
                      </c:pt>
                      <c:pt idx="8">
                        <c:v>40～44歳→45～49歳</c:v>
                      </c:pt>
                      <c:pt idx="9">
                        <c:v>45～49歳→50～54歳</c:v>
                      </c:pt>
                      <c:pt idx="10">
                        <c:v>50～54歳→55～59歳</c:v>
                      </c:pt>
                      <c:pt idx="11">
                        <c:v>55～59歳→60～64歳</c:v>
                      </c:pt>
                      <c:pt idx="12">
                        <c:v>60～64歳→65～69歳</c:v>
                      </c:pt>
                      <c:pt idx="13">
                        <c:v>65～69歳→70～74歳</c:v>
                      </c:pt>
                      <c:pt idx="14">
                        <c:v>70～74歳→75～79歳</c:v>
                      </c:pt>
                      <c:pt idx="15">
                        <c:v>75～79歳→80～84歳</c:v>
                      </c:pt>
                      <c:pt idx="16">
                        <c:v>80～84歳→85～89歳</c:v>
                      </c:pt>
                      <c:pt idx="17">
                        <c:v>85歳以上→90歳以上</c:v>
                      </c:pt>
                    </c:strCache>
                  </c:strRef>
                </c:cat>
                <c:val>
                  <c:numRef>
                    <c:extLst xmlns:c15="http://schemas.microsoft.com/office/drawing/2012/chart">
                      <c:ext xmlns:c15="http://schemas.microsoft.com/office/drawing/2012/chart" uri="{02D57815-91ED-43cb-92C2-25804820EDAC}">
                        <c15:formulaRef>
                          <c15:sqref>'パターン３（独自推計）'!$K$387:$K$404</c15:sqref>
                        </c15:formulaRef>
                      </c:ext>
                    </c:extLst>
                    <c:numCache>
                      <c:formatCode>#,##0.00000;[Red]\-#,##0.00000</c:formatCode>
                      <c:ptCount val="18"/>
                      <c:pt idx="0">
                        <c:v>3.1353333333333337E-2</c:v>
                      </c:pt>
                      <c:pt idx="1">
                        <c:v>-1.0576666666666667E-2</c:v>
                      </c:pt>
                      <c:pt idx="2">
                        <c:v>-8.4566666666666662E-3</c:v>
                      </c:pt>
                      <c:pt idx="3">
                        <c:v>-2.6739999999999958E-3</c:v>
                      </c:pt>
                      <c:pt idx="4">
                        <c:v>-1.1243999999999994E-2</c:v>
                      </c:pt>
                      <c:pt idx="5">
                        <c:v>4.8619999999999997E-2</c:v>
                      </c:pt>
                      <c:pt idx="6">
                        <c:v>4.4179999999999997E-2</c:v>
                      </c:pt>
                      <c:pt idx="7">
                        <c:v>5.6639999999999996E-2</c:v>
                      </c:pt>
                      <c:pt idx="8">
                        <c:v>3.9559999999999998E-2</c:v>
                      </c:pt>
                      <c:pt idx="9">
                        <c:v>-1.1069999999999999E-3</c:v>
                      </c:pt>
                      <c:pt idx="10">
                        <c:v>-6.7570000000000009E-3</c:v>
                      </c:pt>
                      <c:pt idx="11">
                        <c:v>5.7229999999999998E-3</c:v>
                      </c:pt>
                      <c:pt idx="12">
                        <c:v>4.1029999999999999E-3</c:v>
                      </c:pt>
                      <c:pt idx="13">
                        <c:v>6.5399999999999998E-3</c:v>
                      </c:pt>
                      <c:pt idx="14">
                        <c:v>-2.49E-3</c:v>
                      </c:pt>
                      <c:pt idx="15">
                        <c:v>-4.6999999999999999E-4</c:v>
                      </c:pt>
                      <c:pt idx="16">
                        <c:v>-6.13E-3</c:v>
                      </c:pt>
                      <c:pt idx="17">
                        <c:v>3.5779999999999999E-2</c:v>
                      </c:pt>
                    </c:numCache>
                  </c:numRef>
                </c:val>
                <c:smooth val="0"/>
              </c15:ser>
            </c15:filteredLineSeries>
          </c:ext>
        </c:extLst>
      </c:lineChart>
      <c:catAx>
        <c:axId val="111047040"/>
        <c:scaling>
          <c:orientation val="minMax"/>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low"/>
        <c:spPr>
          <a:noFill/>
          <a:ln w="12700" cap="flat" cmpd="sng" algn="ctr">
            <a:solidFill>
              <a:schemeClr val="tx1"/>
            </a:solidFill>
            <a:round/>
          </a:ln>
          <a:effectLst/>
        </c:spPr>
        <c:txPr>
          <a:bodyPr rot="-336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1048576"/>
        <c:crosses val="autoZero"/>
        <c:auto val="1"/>
        <c:lblAlgn val="ctr"/>
        <c:lblOffset val="100"/>
      </c:catAx>
      <c:valAx>
        <c:axId val="111048576"/>
        <c:scaling>
          <c:orientation val="minMax"/>
          <c:max val="8.0000000000000043E-2"/>
          <c:min val="-8.0000000000000043E-2"/>
        </c:scaling>
        <c:axPos val="l"/>
        <c:majorGridlines>
          <c:spPr>
            <a:ln w="9525" cap="flat" cmpd="sng" algn="ctr">
              <a:solidFill>
                <a:schemeClr val="tx1">
                  <a:lumMod val="15000"/>
                  <a:lumOff val="85000"/>
                </a:schemeClr>
              </a:solidFill>
              <a:round/>
            </a:ln>
            <a:effectLst/>
          </c:spPr>
        </c:majorGridlines>
        <c:numFmt formatCode="#,##0.00000;[Red]\-#,##0.000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1047040"/>
        <c:crosses val="autoZero"/>
        <c:crossBetween val="between"/>
        <c:majorUnit val="2.0000000000000011E-2"/>
      </c:valAx>
      <c:spPr>
        <a:noFill/>
        <a:ln>
          <a:noFill/>
        </a:ln>
        <a:effectLst/>
      </c:spPr>
    </c:plotArea>
    <c:legend>
      <c:legendPos val="b"/>
      <c:layout>
        <c:manualLayout>
          <c:xMode val="edge"/>
          <c:yMode val="edge"/>
          <c:x val="1.4412859409522973E-2"/>
          <c:y val="0.87576764359952353"/>
          <c:w val="0.96364112678005664"/>
          <c:h val="9.4712072633844666E-2"/>
        </c:manualLayout>
      </c:layout>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chart>
  <c:spPr>
    <a:solidFill>
      <a:schemeClr val="bg1"/>
    </a:solidFill>
    <a:ln w="9525" cap="flat" cmpd="sng" algn="ctr">
      <a:solidFill>
        <a:schemeClr val="tx1"/>
      </a:solidFill>
      <a:round/>
    </a:ln>
    <a:effectLst/>
  </c:spPr>
  <c:txPr>
    <a:bodyPr/>
    <a:lstStyle/>
    <a:p>
      <a:pPr>
        <a:defRPr/>
      </a:pPr>
      <a:endParaRPr lang="ja-JP"/>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lineChart>
        <c:grouping val="standard"/>
        <c:ser>
          <c:idx val="0"/>
          <c:order val="0"/>
          <c:tx>
            <c:strRef>
              <c:f>Sheet1!$A$5</c:f>
              <c:strCache>
                <c:ptCount val="1"/>
                <c:pt idx="0">
                  <c:v>国</c:v>
                </c:pt>
              </c:strCache>
            </c:strRef>
          </c:tx>
          <c:spPr>
            <a:ln w="28575" cap="rnd">
              <a:solidFill>
                <a:schemeClr val="accent1"/>
              </a:solidFill>
              <a:round/>
            </a:ln>
            <a:effectLst/>
          </c:spPr>
          <c:marker>
            <c:symbol val="square"/>
            <c:size val="5"/>
            <c:spPr>
              <a:solidFill>
                <a:schemeClr val="accent1"/>
              </a:solidFill>
              <a:ln w="9525">
                <a:solidFill>
                  <a:schemeClr val="tx1"/>
                </a:solidFill>
              </a:ln>
              <a:effectLst/>
            </c:spPr>
          </c:marker>
          <c:dLbls>
            <c:dLbl>
              <c:idx val="0"/>
              <c:layout>
                <c:manualLayout>
                  <c:x val="-6.3888888888888884E-2"/>
                  <c:y val="-4.1666666666666664E-2"/>
                </c:manualLayout>
              </c:layout>
              <c:showVal val="1"/>
              <c:extLst>
                <c:ext xmlns:c15="http://schemas.microsoft.com/office/drawing/2012/chart" uri="{CE6537A1-D6FC-4f65-9D91-7224C49458BB}"/>
              </c:extLst>
            </c:dLbl>
            <c:delete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Sheet1!$B$4:$U$4</c:f>
              <c:numCache>
                <c:formatCode>General</c:formatCode>
                <c:ptCount val="10"/>
                <c:pt idx="0">
                  <c:v>2015</c:v>
                </c:pt>
                <c:pt idx="1">
                  <c:v>2020</c:v>
                </c:pt>
                <c:pt idx="2">
                  <c:v>2025</c:v>
                </c:pt>
                <c:pt idx="3">
                  <c:v>2030</c:v>
                </c:pt>
                <c:pt idx="4">
                  <c:v>2035</c:v>
                </c:pt>
                <c:pt idx="5">
                  <c:v>2040</c:v>
                </c:pt>
                <c:pt idx="6">
                  <c:v>2045</c:v>
                </c:pt>
                <c:pt idx="7">
                  <c:v>2050</c:v>
                </c:pt>
                <c:pt idx="8">
                  <c:v>2055</c:v>
                </c:pt>
                <c:pt idx="9">
                  <c:v>2060</c:v>
                </c:pt>
              </c:numCache>
              <c:extLst/>
            </c:numRef>
          </c:cat>
          <c:val>
            <c:numRef>
              <c:f>Sheet1!$B$5:$U$5</c:f>
              <c:numCache>
                <c:formatCode>General</c:formatCode>
                <c:ptCount val="10"/>
                <c:pt idx="0">
                  <c:v>1.43</c:v>
                </c:pt>
                <c:pt idx="1">
                  <c:v>1.55</c:v>
                </c:pt>
                <c:pt idx="2">
                  <c:v>1.6700000000000015</c:v>
                </c:pt>
                <c:pt idx="3">
                  <c:v>1.8</c:v>
                </c:pt>
                <c:pt idx="4">
                  <c:v>1.9400000000000015</c:v>
                </c:pt>
                <c:pt idx="5">
                  <c:v>2.0699999999999998</c:v>
                </c:pt>
                <c:pt idx="6">
                  <c:v>2.0699999999999998</c:v>
                </c:pt>
                <c:pt idx="7">
                  <c:v>2.0699999999999998</c:v>
                </c:pt>
                <c:pt idx="8">
                  <c:v>2.0699999999999998</c:v>
                </c:pt>
                <c:pt idx="9">
                  <c:v>2.0699999999999998</c:v>
                </c:pt>
              </c:numCache>
              <c:extLst/>
            </c:numRef>
          </c:val>
        </c:ser>
        <c:ser>
          <c:idx val="1"/>
          <c:order val="1"/>
          <c:tx>
            <c:strRef>
              <c:f>Sheet1!$A$7</c:f>
              <c:strCache>
                <c:ptCount val="1"/>
                <c:pt idx="0">
                  <c:v>県</c:v>
                </c:pt>
              </c:strCache>
            </c:strRef>
          </c:tx>
          <c:spPr>
            <a:ln w="28575" cap="rnd">
              <a:solidFill>
                <a:schemeClr val="accent6">
                  <a:lumMod val="60000"/>
                  <a:lumOff val="40000"/>
                </a:schemeClr>
              </a:solidFill>
              <a:round/>
            </a:ln>
            <a:effectLst/>
          </c:spPr>
          <c:marker>
            <c:symbol val="triangle"/>
            <c:size val="5"/>
            <c:spPr>
              <a:solidFill>
                <a:schemeClr val="accent6">
                  <a:lumMod val="60000"/>
                  <a:lumOff val="40000"/>
                </a:schemeClr>
              </a:solidFill>
              <a:ln w="9525">
                <a:solidFill>
                  <a:schemeClr val="tx1"/>
                </a:solidFill>
              </a:ln>
              <a:effectLst/>
            </c:spPr>
          </c:marker>
          <c:dLbls>
            <c:dLbl>
              <c:idx val="0"/>
              <c:layout>
                <c:manualLayout>
                  <c:x val="-5.555555555555549E-2"/>
                  <c:y val="3.7037037037037056E-2"/>
                </c:manualLayout>
              </c:layout>
              <c:showVal val="1"/>
              <c:extLst>
                <c:ext xmlns:c15="http://schemas.microsoft.com/office/drawing/2012/chart" uri="{CE6537A1-D6FC-4f65-9D91-7224C49458BB}"/>
              </c:extLst>
            </c:dLbl>
            <c:dLbl>
              <c:idx val="3"/>
              <c:showVal val="1"/>
              <c:extLst>
                <c:ext xmlns:c15="http://schemas.microsoft.com/office/drawing/2012/chart" uri="{CE6537A1-D6FC-4f65-9D91-7224C49458BB}"/>
              </c:extLst>
            </c:dLbl>
            <c:delete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Sheet1!$B$4:$U$4</c:f>
              <c:numCache>
                <c:formatCode>General</c:formatCode>
                <c:ptCount val="10"/>
                <c:pt idx="0">
                  <c:v>2015</c:v>
                </c:pt>
                <c:pt idx="1">
                  <c:v>2020</c:v>
                </c:pt>
                <c:pt idx="2">
                  <c:v>2025</c:v>
                </c:pt>
                <c:pt idx="3">
                  <c:v>2030</c:v>
                </c:pt>
                <c:pt idx="4">
                  <c:v>2035</c:v>
                </c:pt>
                <c:pt idx="5">
                  <c:v>2040</c:v>
                </c:pt>
                <c:pt idx="6">
                  <c:v>2045</c:v>
                </c:pt>
                <c:pt idx="7">
                  <c:v>2050</c:v>
                </c:pt>
                <c:pt idx="8">
                  <c:v>2055</c:v>
                </c:pt>
                <c:pt idx="9">
                  <c:v>2060</c:v>
                </c:pt>
              </c:numCache>
              <c:extLst/>
            </c:numRef>
          </c:cat>
          <c:val>
            <c:numRef>
              <c:f>Sheet1!$B$7:$U$7</c:f>
              <c:numCache>
                <c:formatCode>General</c:formatCode>
                <c:ptCount val="10"/>
                <c:pt idx="0">
                  <c:v>1.33</c:v>
                </c:pt>
                <c:pt idx="1">
                  <c:v>1.48</c:v>
                </c:pt>
                <c:pt idx="2">
                  <c:v>1.6300000000000001</c:v>
                </c:pt>
                <c:pt idx="3">
                  <c:v>1.78</c:v>
                </c:pt>
                <c:pt idx="4">
                  <c:v>1.925</c:v>
                </c:pt>
                <c:pt idx="5">
                  <c:v>2.0699999999999998</c:v>
                </c:pt>
                <c:pt idx="6">
                  <c:v>2.0699999999999998</c:v>
                </c:pt>
                <c:pt idx="7">
                  <c:v>2.0699999999999998</c:v>
                </c:pt>
                <c:pt idx="8">
                  <c:v>2.0699999999999998</c:v>
                </c:pt>
                <c:pt idx="9">
                  <c:v>2.0699999999999998</c:v>
                </c:pt>
              </c:numCache>
              <c:extLst/>
            </c:numRef>
          </c:val>
        </c:ser>
        <c:ser>
          <c:idx val="2"/>
          <c:order val="2"/>
          <c:tx>
            <c:strRef>
              <c:f>Sheet1!$A$9</c:f>
              <c:strCache>
                <c:ptCount val="1"/>
                <c:pt idx="0">
                  <c:v>町①</c:v>
                </c:pt>
              </c:strCache>
            </c:strRef>
          </c:tx>
          <c:spPr>
            <a:ln w="28575" cap="rnd">
              <a:solidFill>
                <a:srgbClr val="FF0000"/>
              </a:solidFill>
              <a:round/>
            </a:ln>
            <a:effectLst/>
          </c:spPr>
          <c:marker>
            <c:symbol val="circle"/>
            <c:size val="5"/>
            <c:spPr>
              <a:solidFill>
                <a:srgbClr val="FF0000"/>
              </a:solidFill>
              <a:ln w="9525">
                <a:solidFill>
                  <a:schemeClr val="tx1"/>
                </a:solidFill>
              </a:ln>
              <a:effectLst/>
            </c:spPr>
          </c:marker>
          <c:dLbls>
            <c:dLbl>
              <c:idx val="3"/>
              <c:layout>
                <c:manualLayout>
                  <c:x val="-2.7777777777777964E-2"/>
                  <c:y val="6.0185185185185147E-2"/>
                </c:manualLayout>
              </c:layout>
              <c:showVal val="1"/>
              <c:extLst>
                <c:ext xmlns:c15="http://schemas.microsoft.com/office/drawing/2012/chart" uri="{CE6537A1-D6FC-4f65-9D91-7224C49458BB}"/>
              </c:extLst>
            </c:dLbl>
            <c:dLbl>
              <c:idx val="5"/>
              <c:layout>
                <c:manualLayout>
                  <c:x val="-2.7777777777777964E-2"/>
                  <c:y val="4.1666666666666664E-2"/>
                </c:manualLayout>
              </c:layout>
              <c:showVal val="1"/>
              <c:extLst>
                <c:ext xmlns:c15="http://schemas.microsoft.com/office/drawing/2012/chart" uri="{CE6537A1-D6FC-4f65-9D91-7224C49458BB}"/>
              </c:extLst>
            </c:dLbl>
            <c:delete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Sheet1!$B$4:$U$4</c:f>
              <c:numCache>
                <c:formatCode>General</c:formatCode>
                <c:ptCount val="10"/>
                <c:pt idx="0">
                  <c:v>2015</c:v>
                </c:pt>
                <c:pt idx="1">
                  <c:v>2020</c:v>
                </c:pt>
                <c:pt idx="2">
                  <c:v>2025</c:v>
                </c:pt>
                <c:pt idx="3">
                  <c:v>2030</c:v>
                </c:pt>
                <c:pt idx="4">
                  <c:v>2035</c:v>
                </c:pt>
                <c:pt idx="5">
                  <c:v>2040</c:v>
                </c:pt>
                <c:pt idx="6">
                  <c:v>2045</c:v>
                </c:pt>
                <c:pt idx="7">
                  <c:v>2050</c:v>
                </c:pt>
                <c:pt idx="8">
                  <c:v>2055</c:v>
                </c:pt>
                <c:pt idx="9">
                  <c:v>2060</c:v>
                </c:pt>
              </c:numCache>
              <c:extLst/>
            </c:numRef>
          </c:cat>
          <c:val>
            <c:numRef>
              <c:f>Sheet1!$B$9:$U$9</c:f>
              <c:numCache>
                <c:formatCode>0.00_ </c:formatCode>
                <c:ptCount val="10"/>
                <c:pt idx="0">
                  <c:v>1.05</c:v>
                </c:pt>
                <c:pt idx="1">
                  <c:v>1.2</c:v>
                </c:pt>
                <c:pt idx="2">
                  <c:v>1.35</c:v>
                </c:pt>
                <c:pt idx="3">
                  <c:v>1.51</c:v>
                </c:pt>
                <c:pt idx="4">
                  <c:v>1.6600000000000001</c:v>
                </c:pt>
                <c:pt idx="5">
                  <c:v>1.81</c:v>
                </c:pt>
                <c:pt idx="6">
                  <c:v>1.9600000000000015</c:v>
                </c:pt>
                <c:pt idx="7">
                  <c:v>2.0699999999999998</c:v>
                </c:pt>
                <c:pt idx="8">
                  <c:v>2.0699999999999998</c:v>
                </c:pt>
                <c:pt idx="9">
                  <c:v>2.0699999999999998</c:v>
                </c:pt>
              </c:numCache>
              <c:extLst/>
            </c:numRef>
          </c:val>
        </c:ser>
        <c:ser>
          <c:idx val="3"/>
          <c:order val="3"/>
          <c:tx>
            <c:strRef>
              <c:f>Sheet1!$A$11</c:f>
              <c:strCache>
                <c:ptCount val="1"/>
                <c:pt idx="0">
                  <c:v>町②</c:v>
                </c:pt>
              </c:strCache>
            </c:strRef>
          </c:tx>
          <c:spPr>
            <a:ln w="28575" cap="rnd">
              <a:solidFill>
                <a:schemeClr val="accent2">
                  <a:lumMod val="60000"/>
                  <a:lumOff val="40000"/>
                </a:schemeClr>
              </a:solidFill>
              <a:round/>
            </a:ln>
            <a:effectLst/>
          </c:spPr>
          <c:marker>
            <c:symbol val="circle"/>
            <c:size val="5"/>
            <c:spPr>
              <a:solidFill>
                <a:schemeClr val="accent2">
                  <a:lumMod val="60000"/>
                  <a:lumOff val="40000"/>
                </a:schemeClr>
              </a:solidFill>
              <a:ln w="9525">
                <a:solidFill>
                  <a:schemeClr val="tx1"/>
                </a:solidFill>
              </a:ln>
              <a:effectLst/>
            </c:spPr>
          </c:marker>
          <c:dLbls>
            <c:dLbl>
              <c:idx val="0"/>
              <c:layout>
                <c:manualLayout>
                  <c:x val="-4.4444444444444502E-2"/>
                  <c:y val="-5.5555555555555643E-2"/>
                </c:manualLayout>
              </c:layout>
              <c:showVal val="1"/>
              <c:extLst>
                <c:ext xmlns:c15="http://schemas.microsoft.com/office/drawing/2012/chart" uri="{CE6537A1-D6FC-4f65-9D91-7224C49458BB}"/>
              </c:extLst>
            </c:dLbl>
            <c:dLbl>
              <c:idx val="3"/>
              <c:layout>
                <c:manualLayout>
                  <c:x val="-5.0000000000000093E-2"/>
                  <c:y val="-5.5555555555555525E-2"/>
                </c:manualLayout>
              </c:layout>
              <c:showVal val="1"/>
              <c:extLst>
                <c:ext xmlns:c15="http://schemas.microsoft.com/office/drawing/2012/chart" uri="{CE6537A1-D6FC-4f65-9D91-7224C49458BB}"/>
              </c:extLst>
            </c:dLbl>
            <c:dLbl>
              <c:idx val="5"/>
              <c:layout>
                <c:manualLayout>
                  <c:x val="-3.0151946818613544E-2"/>
                  <c:y val="-4.1100323624595467E-2"/>
                </c:manualLayout>
              </c:layout>
              <c:showVal val="1"/>
              <c:extLst>
                <c:ext xmlns:c15="http://schemas.microsoft.com/office/drawing/2012/chart" uri="{CE6537A1-D6FC-4f65-9D91-7224C49458BB}"/>
              </c:extLst>
            </c:dLbl>
            <c:dLbl>
              <c:idx val="7"/>
              <c:layout>
                <c:manualLayout>
                  <c:x val="-3.888888888888889E-2"/>
                  <c:y val="6.9444444444444503E-2"/>
                </c:manualLayout>
              </c:layout>
              <c:showVal val="1"/>
              <c:extLst>
                <c:ext xmlns:c15="http://schemas.microsoft.com/office/drawing/2012/chart" uri="{CE6537A1-D6FC-4f65-9D91-7224C49458BB}"/>
              </c:extLst>
            </c:dLbl>
            <c:delete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Sheet1!$B$4:$U$4</c:f>
              <c:numCache>
                <c:formatCode>General</c:formatCode>
                <c:ptCount val="10"/>
                <c:pt idx="0">
                  <c:v>2015</c:v>
                </c:pt>
                <c:pt idx="1">
                  <c:v>2020</c:v>
                </c:pt>
                <c:pt idx="2">
                  <c:v>2025</c:v>
                </c:pt>
                <c:pt idx="3">
                  <c:v>2030</c:v>
                </c:pt>
                <c:pt idx="4">
                  <c:v>2035</c:v>
                </c:pt>
                <c:pt idx="5">
                  <c:v>2040</c:v>
                </c:pt>
                <c:pt idx="6">
                  <c:v>2045</c:v>
                </c:pt>
                <c:pt idx="7">
                  <c:v>2050</c:v>
                </c:pt>
                <c:pt idx="8">
                  <c:v>2055</c:v>
                </c:pt>
                <c:pt idx="9">
                  <c:v>2060</c:v>
                </c:pt>
              </c:numCache>
              <c:extLst/>
            </c:numRef>
          </c:cat>
          <c:val>
            <c:numRef>
              <c:f>Sheet1!$B$11:$U$11</c:f>
              <c:numCache>
                <c:formatCode>0.00_ </c:formatCode>
                <c:ptCount val="10"/>
                <c:pt idx="0">
                  <c:v>1.05</c:v>
                </c:pt>
                <c:pt idx="1">
                  <c:v>1.3</c:v>
                </c:pt>
                <c:pt idx="2">
                  <c:v>1.55</c:v>
                </c:pt>
                <c:pt idx="3">
                  <c:v>1.8</c:v>
                </c:pt>
                <c:pt idx="4">
                  <c:v>1.9350000000000001</c:v>
                </c:pt>
                <c:pt idx="5">
                  <c:v>2.0699999999999998</c:v>
                </c:pt>
                <c:pt idx="6" formatCode="General">
                  <c:v>2.0699999999999998</c:v>
                </c:pt>
                <c:pt idx="7" formatCode="General">
                  <c:v>2.0699999999999998</c:v>
                </c:pt>
                <c:pt idx="8" formatCode="General">
                  <c:v>2.0699999999999998</c:v>
                </c:pt>
                <c:pt idx="9" formatCode="General">
                  <c:v>2.0699999999999998</c:v>
                </c:pt>
              </c:numCache>
              <c:extLst/>
            </c:numRef>
          </c:val>
        </c:ser>
        <c:marker val="1"/>
        <c:axId val="112080384"/>
        <c:axId val="112081920"/>
      </c:lineChart>
      <c:catAx>
        <c:axId val="1120803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2081920"/>
        <c:crosses val="autoZero"/>
        <c:auto val="1"/>
        <c:lblAlgn val="ctr"/>
        <c:lblOffset val="100"/>
      </c:catAx>
      <c:valAx>
        <c:axId val="112081920"/>
        <c:scaling>
          <c:orientation val="minMax"/>
          <c:min val="1"/>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2080384"/>
        <c:crosses val="autoZero"/>
        <c:crossBetween val="between"/>
      </c:valAx>
      <c:spPr>
        <a:noFill/>
        <a:ln>
          <a:noFill/>
        </a:ln>
        <a:effectLst/>
      </c:spPr>
    </c:plotArea>
    <c:legend>
      <c:legendPos val="b"/>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chart>
  <c:spPr>
    <a:noFill/>
    <a:ln>
      <a:solidFill>
        <a:schemeClr val="tx1"/>
      </a:solidFill>
    </a:ln>
    <a:effectLst/>
  </c:spPr>
  <c:txPr>
    <a:bodyPr/>
    <a:lstStyle/>
    <a:p>
      <a:pPr>
        <a:defRPr/>
      </a:pPr>
      <a:endParaRPr lang="ja-JP"/>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0.00139</cdr:x>
      <cdr:y>0.47857</cdr:y>
    </cdr:from>
    <cdr:to>
      <cdr:x>0.08785</cdr:x>
      <cdr:y>0.57083</cdr:y>
    </cdr:to>
    <cdr:sp macro="" textlink="">
      <cdr:nvSpPr>
        <cdr:cNvPr id="2" name="テキスト ボックス 1"/>
        <cdr:cNvSpPr txBox="1"/>
      </cdr:nvSpPr>
      <cdr:spPr>
        <a:xfrm xmlns:a="http://schemas.openxmlformats.org/drawingml/2006/main">
          <a:off x="8282" y="1331843"/>
          <a:ext cx="513523" cy="25676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000">
              <a:solidFill>
                <a:sysClr val="windowText" lastClr="000000"/>
              </a:solidFill>
              <a:latin typeface="+mj-ea"/>
              <a:ea typeface="+mj-ea"/>
            </a:rPr>
            <a:t>（人）</a:t>
          </a:r>
        </a:p>
      </cdr:txBody>
    </cdr:sp>
  </cdr:relSizeAnchor>
</c:userShapes>
</file>

<file path=ppt/drawings/drawing2.xml><?xml version="1.0" encoding="utf-8"?>
<c:userShapes xmlns:c="http://schemas.openxmlformats.org/drawingml/2006/chart">
  <cdr:relSizeAnchor xmlns:cdr="http://schemas.openxmlformats.org/drawingml/2006/chartDrawing">
    <cdr:from>
      <cdr:x>0.21991</cdr:x>
      <cdr:y>0.10083</cdr:y>
    </cdr:from>
    <cdr:to>
      <cdr:x>0.37926</cdr:x>
      <cdr:y>0.15553</cdr:y>
    </cdr:to>
    <cdr:sp macro="" textlink="">
      <cdr:nvSpPr>
        <cdr:cNvPr id="3" name="テキスト ボックス 6"/>
        <cdr:cNvSpPr txBox="1"/>
      </cdr:nvSpPr>
      <cdr:spPr>
        <a:xfrm xmlns:a="http://schemas.openxmlformats.org/drawingml/2006/main">
          <a:off x="791623" y="307340"/>
          <a:ext cx="573627" cy="16671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t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000"/>
            <a:t>男（人）</a:t>
          </a:r>
        </a:p>
      </cdr:txBody>
    </cdr:sp>
  </cdr:relSizeAnchor>
  <cdr:relSizeAnchor xmlns:cdr="http://schemas.openxmlformats.org/drawingml/2006/chartDrawing">
    <cdr:from>
      <cdr:x>0.7495</cdr:x>
      <cdr:y>0.10083</cdr:y>
    </cdr:from>
    <cdr:to>
      <cdr:x>0.91021</cdr:x>
      <cdr:y>0.15553</cdr:y>
    </cdr:to>
    <cdr:sp macro="" textlink="">
      <cdr:nvSpPr>
        <cdr:cNvPr id="4" name="テキスト ボックス 6"/>
        <cdr:cNvSpPr txBox="1"/>
      </cdr:nvSpPr>
      <cdr:spPr>
        <a:xfrm xmlns:a="http://schemas.openxmlformats.org/drawingml/2006/main">
          <a:off x="2698066" y="307340"/>
          <a:ext cx="578534" cy="16671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t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000"/>
            <a:t>女（人）</a:t>
          </a:r>
        </a:p>
      </cdr:txBody>
    </cdr:sp>
  </cdr:relSizeAnchor>
  <cdr:relSizeAnchor xmlns:cdr="http://schemas.openxmlformats.org/drawingml/2006/chartDrawing">
    <cdr:from>
      <cdr:x>0.55832</cdr:x>
      <cdr:y>0.07708</cdr:y>
    </cdr:from>
    <cdr:to>
      <cdr:x>0.55832</cdr:x>
      <cdr:y>0.90736</cdr:y>
    </cdr:to>
    <cdr:cxnSp macro="">
      <cdr:nvCxnSpPr>
        <cdr:cNvPr id="6" name="直線コネクタ 5"/>
        <cdr:cNvCxnSpPr/>
      </cdr:nvCxnSpPr>
      <cdr:spPr>
        <a:xfrm xmlns:a="http://schemas.openxmlformats.org/drawingml/2006/main">
          <a:off x="2009849" y="234950"/>
          <a:ext cx="0" cy="2530683"/>
        </a:xfrm>
        <a:prstGeom xmlns:a="http://schemas.openxmlformats.org/drawingml/2006/main" prst="line">
          <a:avLst/>
        </a:prstGeom>
        <a:noFill xmlns:a="http://schemas.openxmlformats.org/drawingml/2006/main"/>
        <a:ln xmlns:a="http://schemas.openxmlformats.org/drawingml/2006/main" w="19050" cap="flat" cmpd="sng" algn="ctr">
          <a:solidFill>
            <a:sysClr val="windowText" lastClr="000000"/>
          </a:solidFill>
          <a:prstDash val="solid"/>
          <a:miter lim="800000"/>
        </a:ln>
        <a:effectLst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0.14817</cdr:x>
      <cdr:y>0.63671</cdr:y>
    </cdr:from>
    <cdr:to>
      <cdr:x>0.30816</cdr:x>
      <cdr:y>0.7217</cdr:y>
    </cdr:to>
    <cdr:sp macro="" textlink="">
      <cdr:nvSpPr>
        <cdr:cNvPr id="3" name="テキスト ボックス 6"/>
        <cdr:cNvSpPr txBox="1"/>
      </cdr:nvSpPr>
      <cdr:spPr>
        <a:xfrm xmlns:a="http://schemas.openxmlformats.org/drawingml/2006/main">
          <a:off x="533385" y="2870607"/>
          <a:ext cx="575934" cy="38317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男（人）</a:t>
          </a:r>
        </a:p>
      </cdr:txBody>
    </cdr:sp>
  </cdr:relSizeAnchor>
  <cdr:relSizeAnchor xmlns:cdr="http://schemas.openxmlformats.org/drawingml/2006/chartDrawing">
    <cdr:from>
      <cdr:x>0.79679</cdr:x>
      <cdr:y>0.08341</cdr:y>
    </cdr:from>
    <cdr:to>
      <cdr:x>0.95403</cdr:x>
      <cdr:y>0.1684</cdr:y>
    </cdr:to>
    <cdr:sp macro="" textlink="">
      <cdr:nvSpPr>
        <cdr:cNvPr id="4" name="テキスト ボックス 6"/>
        <cdr:cNvSpPr txBox="1"/>
      </cdr:nvSpPr>
      <cdr:spPr>
        <a:xfrm xmlns:a="http://schemas.openxmlformats.org/drawingml/2006/main">
          <a:off x="2868279" y="376054"/>
          <a:ext cx="566035" cy="383177"/>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000" dirty="0">
              <a:latin typeface="+mn-ea"/>
              <a:ea typeface="+mn-ea"/>
            </a:rPr>
            <a:t>女（人）</a:t>
          </a:r>
        </a:p>
      </cdr:txBody>
    </cdr:sp>
  </cdr:relSizeAnchor>
  <cdr:relSizeAnchor xmlns:cdr="http://schemas.openxmlformats.org/drawingml/2006/chartDrawing">
    <cdr:from>
      <cdr:x>0.5552</cdr:x>
      <cdr:y>0.07597</cdr:y>
    </cdr:from>
    <cdr:to>
      <cdr:x>0.5552</cdr:x>
      <cdr:y>0.90154</cdr:y>
    </cdr:to>
    <cdr:cxnSp macro="">
      <cdr:nvCxnSpPr>
        <cdr:cNvPr id="5" name="直線コネクタ 4"/>
        <cdr:cNvCxnSpPr/>
      </cdr:nvCxnSpPr>
      <cdr:spPr>
        <a:xfrm xmlns:a="http://schemas.openxmlformats.org/drawingml/2006/main">
          <a:off x="1998621" y="231552"/>
          <a:ext cx="0" cy="2516343"/>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cdr:x>
      <cdr:y>0.09497</cdr:y>
    </cdr:from>
    <cdr:to>
      <cdr:x>0.96444</cdr:x>
      <cdr:y>0.51285</cdr:y>
    </cdr:to>
    <cdr:sp macro="" textlink="">
      <cdr:nvSpPr>
        <cdr:cNvPr id="2" name="正方形/長方形 1"/>
        <cdr:cNvSpPr/>
      </cdr:nvSpPr>
      <cdr:spPr>
        <a:xfrm xmlns:a="http://schemas.openxmlformats.org/drawingml/2006/main">
          <a:off x="-4571067" y="306679"/>
          <a:ext cx="3989294" cy="1349416"/>
        </a:xfrm>
        <a:prstGeom xmlns:a="http://schemas.openxmlformats.org/drawingml/2006/main" prst="rect">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cdr:x>
      <cdr:y>0.52935</cdr:y>
    </cdr:from>
    <cdr:to>
      <cdr:x>0.96444</cdr:x>
      <cdr:y>0.85672</cdr:y>
    </cdr:to>
    <cdr:sp macro="" textlink="">
      <cdr:nvSpPr>
        <cdr:cNvPr id="3" name="正方形/長方形 2"/>
        <cdr:cNvSpPr/>
      </cdr:nvSpPr>
      <cdr:spPr>
        <a:xfrm xmlns:a="http://schemas.openxmlformats.org/drawingml/2006/main">
          <a:off x="0" y="1709369"/>
          <a:ext cx="3989294" cy="1057146"/>
        </a:xfrm>
        <a:prstGeom xmlns:a="http://schemas.openxmlformats.org/drawingml/2006/main" prst="rect">
          <a:avLst/>
        </a:prstGeom>
        <a:noFill xmlns:a="http://schemas.openxmlformats.org/drawingml/2006/main"/>
        <a:ln xmlns:a="http://schemas.openxmlformats.org/drawingml/2006/main" w="28575">
          <a:solidFill>
            <a:schemeClr val="accent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5.xml><?xml version="1.0" encoding="utf-8"?>
<c:userShapes xmlns:c="http://schemas.openxmlformats.org/drawingml/2006/chart">
  <cdr:relSizeAnchor xmlns:cdr="http://schemas.openxmlformats.org/drawingml/2006/chartDrawing">
    <cdr:from>
      <cdr:x>0.28547</cdr:x>
      <cdr:y>1</cdr:y>
    </cdr:from>
    <cdr:to>
      <cdr:x>1</cdr:x>
      <cdr:y>1</cdr:y>
    </cdr:to>
    <cdr:cxnSp macro="">
      <cdr:nvCxnSpPr>
        <cdr:cNvPr id="2" name="直線コネクタ 1"/>
        <cdr:cNvCxnSpPr/>
      </cdr:nvCxnSpPr>
      <cdr:spPr>
        <a:xfrm xmlns:a="http://schemas.openxmlformats.org/drawingml/2006/main">
          <a:off x="4343400" y="5937250"/>
          <a:ext cx="2908300"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0.28547</cdr:x>
      <cdr:y>1</cdr:y>
    </cdr:from>
    <cdr:to>
      <cdr:x>1</cdr:x>
      <cdr:y>1</cdr:y>
    </cdr:to>
    <cdr:cxnSp macro="">
      <cdr:nvCxnSpPr>
        <cdr:cNvPr id="3" name="直線コネクタ 2"/>
        <cdr:cNvCxnSpPr/>
      </cdr:nvCxnSpPr>
      <cdr:spPr>
        <a:xfrm xmlns:a="http://schemas.openxmlformats.org/drawingml/2006/main">
          <a:off x="4343400" y="5937250"/>
          <a:ext cx="2908300"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7" cy="498693"/>
          </a:xfrm>
          <a:prstGeom prst="rect">
            <a:avLst/>
          </a:prstGeom>
        </p:spPr>
        <p:txBody>
          <a:bodyPr vert="horz" lIns="91440" tIns="45720" rIns="91440" bIns="45720" rtlCol="0"/>
          <a:lstStyle>
            <a:lvl1pPr algn="r">
              <a:defRPr sz="1200"/>
            </a:lvl1pPr>
          </a:lstStyle>
          <a:p>
            <a:fld id="{799153C7-D4DA-4CE4-84CC-A818617913CA}" type="datetimeFigureOut">
              <a:rPr kumimoji="1" lang="ja-JP" altLang="en-US" smtClean="0"/>
              <a:pPr/>
              <a:t>2016/2/18</a:t>
            </a:fld>
            <a:endParaRPr kumimoji="1" lang="ja-JP" altLang="en-US"/>
          </a:p>
        </p:txBody>
      </p:sp>
      <p:sp>
        <p:nvSpPr>
          <p:cNvPr id="4" name="フッター プレースホルダー 3"/>
          <p:cNvSpPr>
            <a:spLocks noGrp="1"/>
          </p:cNvSpPr>
          <p:nvPr>
            <p:ph type="ftr" sz="quarter" idx="2"/>
          </p:nvPr>
        </p:nvSpPr>
        <p:spPr>
          <a:xfrm>
            <a:off x="1" y="9440648"/>
            <a:ext cx="2949787" cy="49869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8"/>
            <a:ext cx="2949787" cy="498691"/>
          </a:xfrm>
          <a:prstGeom prst="rect">
            <a:avLst/>
          </a:prstGeom>
        </p:spPr>
        <p:txBody>
          <a:bodyPr vert="horz" lIns="91440" tIns="45720" rIns="91440" bIns="45720" rtlCol="0" anchor="b"/>
          <a:lstStyle>
            <a:lvl1pPr algn="r">
              <a:defRPr sz="1200"/>
            </a:lvl1pPr>
          </a:lstStyle>
          <a:p>
            <a:fld id="{E8A0F40D-43EE-49ED-AF55-BCE73DDB72EB}" type="slidenum">
              <a:rPr kumimoji="1" lang="ja-JP" altLang="en-US" smtClean="0"/>
              <a:pPr/>
              <a:t>&lt;#&gt;</a:t>
            </a:fld>
            <a:endParaRPr kumimoji="1" lang="ja-JP" altLang="en-US"/>
          </a:p>
        </p:txBody>
      </p:sp>
    </p:spTree>
    <p:extLst>
      <p:ext uri="{BB962C8B-B14F-4D97-AF65-F5344CB8AC3E}">
        <p14:creationId xmlns:p14="http://schemas.microsoft.com/office/powerpoint/2010/main" xmlns="" val="4040939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4B9A0D5C-35D1-42BF-9447-E4C1F28659FB}" type="datetimeFigureOut">
              <a:rPr kumimoji="1" lang="ja-JP" altLang="en-US" smtClean="0"/>
              <a:pPr/>
              <a:t>2016/2/18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8"/>
            <a:ext cx="2949787" cy="49869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1"/>
          </a:xfrm>
          <a:prstGeom prst="rect">
            <a:avLst/>
          </a:prstGeom>
        </p:spPr>
        <p:txBody>
          <a:bodyPr vert="horz" lIns="91440" tIns="45720" rIns="91440" bIns="45720" rtlCol="0" anchor="b"/>
          <a:lstStyle>
            <a:lvl1pPr algn="r">
              <a:defRPr sz="1200"/>
            </a:lvl1pPr>
          </a:lstStyle>
          <a:p>
            <a:fld id="{E4BEDDE2-B451-4E86-AE74-21E9284EDA89}" type="slidenum">
              <a:rPr kumimoji="1" lang="ja-JP" altLang="en-US" smtClean="0"/>
              <a:pPr/>
              <a:t>&lt;#&gt;</a:t>
            </a:fld>
            <a:endParaRPr kumimoji="1" lang="ja-JP" altLang="en-US"/>
          </a:p>
        </p:txBody>
      </p:sp>
    </p:spTree>
    <p:extLst>
      <p:ext uri="{BB962C8B-B14F-4D97-AF65-F5344CB8AC3E}">
        <p14:creationId xmlns:p14="http://schemas.microsoft.com/office/powerpoint/2010/main" xmlns="" val="37387792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3</a:t>
            </a:fld>
            <a:endParaRPr kumimoji="1" lang="ja-JP" altLang="en-US"/>
          </a:p>
        </p:txBody>
      </p:sp>
    </p:spTree>
    <p:extLst>
      <p:ext uri="{BB962C8B-B14F-4D97-AF65-F5344CB8AC3E}">
        <p14:creationId xmlns:p14="http://schemas.microsoft.com/office/powerpoint/2010/main" xmlns="" val="180750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7</a:t>
            </a:fld>
            <a:endParaRPr kumimoji="1" lang="ja-JP" altLang="en-US"/>
          </a:p>
        </p:txBody>
      </p:sp>
    </p:spTree>
    <p:extLst>
      <p:ext uri="{BB962C8B-B14F-4D97-AF65-F5344CB8AC3E}">
        <p14:creationId xmlns:p14="http://schemas.microsoft.com/office/powerpoint/2010/main" xmlns="" val="1348999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8</a:t>
            </a:fld>
            <a:endParaRPr kumimoji="1" lang="ja-JP" altLang="en-US"/>
          </a:p>
        </p:txBody>
      </p:sp>
    </p:spTree>
    <p:extLst>
      <p:ext uri="{BB962C8B-B14F-4D97-AF65-F5344CB8AC3E}">
        <p14:creationId xmlns:p14="http://schemas.microsoft.com/office/powerpoint/2010/main" xmlns="" val="14239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226489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375674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120400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349912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228497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3188190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3689288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54785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249411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1429444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12A288-34BC-4125-B7C9-B7D2AF89203B}" type="datetimeFigureOut">
              <a:rPr kumimoji="1" lang="ja-JP" altLang="en-US" smtClean="0"/>
              <a:pPr/>
              <a:t>2016/2/18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2525302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2A288-34BC-4125-B7C9-B7D2AF89203B}" type="datetimeFigureOut">
              <a:rPr kumimoji="1" lang="ja-JP" altLang="en-US" smtClean="0"/>
              <a:pPr/>
              <a:t>2016/2/18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3CA36-320F-4886-9A10-DBFB8EEBC1C2}" type="slidenum">
              <a:rPr kumimoji="1" lang="ja-JP" altLang="en-US" smtClean="0"/>
              <a:pPr/>
              <a:t>&lt;#&gt;</a:t>
            </a:fld>
            <a:endParaRPr kumimoji="1" lang="ja-JP" altLang="en-US"/>
          </a:p>
        </p:txBody>
      </p:sp>
    </p:spTree>
    <p:extLst>
      <p:ext uri="{BB962C8B-B14F-4D97-AF65-F5344CB8AC3E}">
        <p14:creationId xmlns:p14="http://schemas.microsoft.com/office/powerpoint/2010/main" xmlns="" val="2957899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4968" y="1693026"/>
            <a:ext cx="8256894" cy="2537780"/>
          </a:xfrm>
        </p:spPr>
        <p:txBody>
          <a:bodyPr>
            <a:normAutofit/>
          </a:bodyPr>
          <a:lstStyle/>
          <a:p>
            <a:r>
              <a:rPr kumimoji="1" lang="ja-JP" altLang="en-US" sz="5400" dirty="0" smtClean="0"/>
              <a:t>松伏町</a:t>
            </a:r>
            <a:r>
              <a:rPr kumimoji="1" lang="ja-JP" altLang="en-US" sz="5400" dirty="0" smtClean="0"/>
              <a:t>人口ビジョンと</a:t>
            </a:r>
            <a:r>
              <a:rPr kumimoji="1" lang="en-US" altLang="ja-JP" sz="5400" dirty="0" smtClean="0"/>
              <a:t/>
            </a:r>
            <a:br>
              <a:rPr kumimoji="1" lang="en-US" altLang="ja-JP" sz="5400" dirty="0" smtClean="0"/>
            </a:br>
            <a:r>
              <a:rPr lang="ja-JP" altLang="en-US" sz="5400" dirty="0" smtClean="0"/>
              <a:t>総合戦略の方向性について</a:t>
            </a:r>
            <a:endParaRPr kumimoji="1" lang="ja-JP" altLang="en-US" sz="5400" dirty="0"/>
          </a:p>
        </p:txBody>
      </p:sp>
      <p:sp>
        <p:nvSpPr>
          <p:cNvPr id="3" name="サブタイトル 2"/>
          <p:cNvSpPr>
            <a:spLocks noGrp="1"/>
          </p:cNvSpPr>
          <p:nvPr>
            <p:ph type="subTitle" idx="1"/>
          </p:nvPr>
        </p:nvSpPr>
        <p:spPr>
          <a:xfrm>
            <a:off x="1143000" y="5746838"/>
            <a:ext cx="6858000" cy="444500"/>
          </a:xfrm>
        </p:spPr>
        <p:txBody>
          <a:bodyPr/>
          <a:lstStyle/>
          <a:p>
            <a:r>
              <a:rPr kumimoji="1" lang="ja-JP" altLang="en-US" dirty="0" smtClean="0"/>
              <a:t>松伏町</a:t>
            </a:r>
            <a:endParaRPr kumimoji="1" lang="ja-JP" altLang="en-US" dirty="0"/>
          </a:p>
        </p:txBody>
      </p:sp>
      <p:sp>
        <p:nvSpPr>
          <p:cNvPr id="4" name="正方形/長方形 3"/>
          <p:cNvSpPr/>
          <p:nvPr/>
        </p:nvSpPr>
        <p:spPr>
          <a:xfrm>
            <a:off x="7435970" y="181155"/>
            <a:ext cx="1457864" cy="4830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資料</a:t>
            </a:r>
            <a:r>
              <a:rPr lang="ja-JP" altLang="en-US">
                <a:solidFill>
                  <a:schemeClr val="tx1"/>
                </a:solidFill>
              </a:rPr>
              <a:t>１</a:t>
            </a:r>
            <a:endParaRPr kumimoji="1" lang="en-US" altLang="ja-JP" smtClean="0">
              <a:solidFill>
                <a:schemeClr val="tx1"/>
              </a:solidFill>
            </a:endParaRPr>
          </a:p>
        </p:txBody>
      </p:sp>
    </p:spTree>
    <p:extLst>
      <p:ext uri="{BB962C8B-B14F-4D97-AF65-F5344CB8AC3E}">
        <p14:creationId xmlns:p14="http://schemas.microsoft.com/office/powerpoint/2010/main" xmlns="" val="2762386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xmlns="" val="1055636113"/>
              </p:ext>
            </p:extLst>
          </p:nvPr>
        </p:nvGraphicFramePr>
        <p:xfrm>
          <a:off x="4666891" y="1195903"/>
          <a:ext cx="4199826" cy="4143848"/>
        </p:xfrm>
        <a:graphic>
          <a:graphicData uri="http://schemas.openxmlformats.org/drawingml/2006/chart">
            <c:chart xmlns:c="http://schemas.openxmlformats.org/drawingml/2006/chart" xmlns:r="http://schemas.openxmlformats.org/officeDocument/2006/relationships" r:id="rId2"/>
          </a:graphicData>
        </a:graphic>
      </p:graphicFrame>
      <p:sp>
        <p:nvSpPr>
          <p:cNvPr id="10" name="正方形/長方形 9"/>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84150" y="111917"/>
            <a:ext cx="7886700" cy="521231"/>
          </a:xfrm>
        </p:spPr>
        <p:txBody>
          <a:bodyPr>
            <a:noAutofit/>
          </a:bodyPr>
          <a:lstStyle/>
          <a:p>
            <a:r>
              <a:rPr kumimoji="1" lang="ja-JP" altLang="en-US" sz="3200" dirty="0" smtClean="0"/>
              <a:t>出生率についての検討</a:t>
            </a:r>
            <a:endParaRPr kumimoji="1" lang="ja-JP" altLang="en-US" sz="3200" dirty="0"/>
          </a:p>
        </p:txBody>
      </p:sp>
      <p:sp>
        <p:nvSpPr>
          <p:cNvPr id="13" name="タイトル 1"/>
          <p:cNvSpPr txBox="1">
            <a:spLocks/>
          </p:cNvSpPr>
          <p:nvPr/>
        </p:nvSpPr>
        <p:spPr>
          <a:xfrm>
            <a:off x="117475" y="785819"/>
            <a:ext cx="9144000" cy="369332"/>
          </a:xfrm>
          <a:prstGeom prst="rect">
            <a:avLst/>
          </a:prstGeom>
        </p:spPr>
        <p:txBody>
          <a:bodyPr vert="horz"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smtClean="0"/>
              <a:t>ファミリー層を呼び込む前提で、出生率について検討する。</a:t>
            </a:r>
            <a:endParaRPr lang="en-US" altLang="ja-JP" sz="2000" dirty="0" smtClean="0"/>
          </a:p>
        </p:txBody>
      </p:sp>
      <p:sp>
        <p:nvSpPr>
          <p:cNvPr id="23" name="タイトル 1"/>
          <p:cNvSpPr txBox="1">
            <a:spLocks/>
          </p:cNvSpPr>
          <p:nvPr/>
        </p:nvSpPr>
        <p:spPr>
          <a:xfrm>
            <a:off x="117475" y="1262815"/>
            <a:ext cx="4294717"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smtClean="0"/>
              <a:t>国・県・町の出生率推計の比較</a:t>
            </a:r>
            <a:endParaRPr lang="en-US" altLang="ja-JP" sz="1200" b="1" dirty="0" smtClean="0"/>
          </a:p>
        </p:txBody>
      </p:sp>
      <p:graphicFrame>
        <p:nvGraphicFramePr>
          <p:cNvPr id="5" name="表 4"/>
          <p:cNvGraphicFramePr>
            <a:graphicFrameLocks noGrp="1"/>
          </p:cNvGraphicFramePr>
          <p:nvPr>
            <p:extLst>
              <p:ext uri="{D42A27DB-BD31-4B8C-83A1-F6EECF244321}">
                <p14:modId xmlns:p14="http://schemas.microsoft.com/office/powerpoint/2010/main" xmlns="" val="833005752"/>
              </p:ext>
            </p:extLst>
          </p:nvPr>
        </p:nvGraphicFramePr>
        <p:xfrm>
          <a:off x="117476" y="1429014"/>
          <a:ext cx="4177238" cy="2927327"/>
        </p:xfrm>
        <a:graphic>
          <a:graphicData uri="http://schemas.openxmlformats.org/drawingml/2006/table">
            <a:tbl>
              <a:tblPr>
                <a:tableStyleId>{5C22544A-7EE6-4342-B048-85BDC9FD1C3A}</a:tableStyleId>
              </a:tblPr>
              <a:tblGrid>
                <a:gridCol w="198916"/>
                <a:gridCol w="198916"/>
                <a:gridCol w="198916"/>
                <a:gridCol w="198916"/>
                <a:gridCol w="198916"/>
                <a:gridCol w="198916"/>
                <a:gridCol w="198916"/>
                <a:gridCol w="198916"/>
                <a:gridCol w="198916"/>
                <a:gridCol w="198916"/>
                <a:gridCol w="92050"/>
                <a:gridCol w="106866"/>
                <a:gridCol w="198916"/>
                <a:gridCol w="198916"/>
                <a:gridCol w="198916"/>
                <a:gridCol w="119670"/>
                <a:gridCol w="79248"/>
                <a:gridCol w="306220"/>
                <a:gridCol w="91612"/>
                <a:gridCol w="397832"/>
                <a:gridCol w="198916"/>
                <a:gridCol w="82576"/>
                <a:gridCol w="116340"/>
              </a:tblGrid>
              <a:tr h="271511">
                <a:tc>
                  <a:txBody>
                    <a:bodyPr/>
                    <a:lstStyle/>
                    <a:p>
                      <a:pPr algn="l" fontAlgn="ctr"/>
                      <a:r>
                        <a:rPr lang="ja-JP" altLang="en-US" sz="1000" u="none" strike="noStrike" dirty="0">
                          <a:effectLst/>
                        </a:rPr>
                        <a:t>　</a:t>
                      </a:r>
                      <a:endParaRPr lang="ja-JP" altLang="en-US"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gridSpan="2">
                  <a:txBody>
                    <a:bodyPr/>
                    <a:lstStyle/>
                    <a:p>
                      <a:pPr algn="ctr" fontAlgn="ctr"/>
                      <a:r>
                        <a:rPr lang="en-US" altLang="ja-JP" sz="1000" u="none" strike="noStrike" dirty="0">
                          <a:effectLst/>
                        </a:rPr>
                        <a:t>2015</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2020</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2025</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2030</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2035</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2040</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2045</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2050</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a:txBody>
                    <a:bodyPr/>
                    <a:lstStyle/>
                    <a:p>
                      <a:pPr algn="ctr" fontAlgn="ctr"/>
                      <a:r>
                        <a:rPr lang="en-US" altLang="ja-JP" sz="1000" u="none" strike="noStrike" dirty="0">
                          <a:effectLst/>
                        </a:rPr>
                        <a:t>2055</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gridSpan="3">
                  <a:txBody>
                    <a:bodyPr/>
                    <a:lstStyle/>
                    <a:p>
                      <a:pPr algn="ctr" fontAlgn="ctr"/>
                      <a:r>
                        <a:rPr lang="en-US" altLang="ja-JP" sz="1000" u="none" strike="noStrike" dirty="0">
                          <a:effectLst/>
                        </a:rPr>
                        <a:t>2060</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r>
              <a:tr h="331977">
                <a:tc rowSpan="2">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国</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gridSpan="2">
                  <a:txBody>
                    <a:bodyPr/>
                    <a:lstStyle/>
                    <a:p>
                      <a:pPr algn="ctr" fontAlgn="ctr"/>
                      <a:r>
                        <a:rPr lang="en-US" altLang="ja-JP" sz="1000" u="none" strike="noStrike" dirty="0">
                          <a:effectLst/>
                        </a:rPr>
                        <a:t>1.43</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1.55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1.67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smtClean="0">
                          <a:solidFill>
                            <a:srgbClr val="FF0000"/>
                          </a:solidFill>
                          <a:effectLst/>
                        </a:rPr>
                        <a:t>1.80</a:t>
                      </a:r>
                      <a:endParaRPr lang="en-US" altLang="ja-JP" sz="1000" b="1"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1.94</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2.07</a:t>
                      </a:r>
                      <a:endParaRPr lang="en-US" altLang="ja-JP" sz="1000" b="1"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gridSpan="3">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r>
              <a:tr h="331977">
                <a:tc vMerge="1">
                  <a:txBody>
                    <a:bodyPr/>
                    <a:lstStyle/>
                    <a:p>
                      <a:pPr algn="l" fontAlgn="ct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solidFill>
                      <a:schemeClr val="accent5"/>
                    </a:solidFill>
                  </a:tcP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effectLst/>
                        </a:rPr>
                        <a:t>0.12</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0.12</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0.13</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a:effectLst/>
                        </a:rPr>
                        <a:t>0.14</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ctr" fontAlgn="ct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effectLst/>
                        </a:rPr>
                        <a:t>0.13</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smtClean="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ctr" fontAlgn="ct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HGｺﾞｼｯｸM" panose="020B0609000000000000" pitchFamily="49" charset="-128"/>
                          <a:ea typeface="HGｺﾞｼｯｸM" panose="020B0609000000000000" pitchFamily="49" charset="-128"/>
                        </a:rPr>
                        <a:t>　</a:t>
                      </a:r>
                      <a:r>
                        <a:rPr lang="en-US" altLang="ja-JP" sz="1000" b="0" i="0" u="none" strike="noStrike" dirty="0" smtClean="0">
                          <a:solidFill>
                            <a:srgbClr val="000000"/>
                          </a:solidFill>
                          <a:effectLst/>
                          <a:latin typeface="+mn-lt"/>
                          <a:ea typeface="メイリオ" panose="020B0604030504040204" pitchFamily="50" charset="-128"/>
                          <a:cs typeface="メイリオ" panose="020B0604030504040204" pitchFamily="50" charset="-128"/>
                        </a:rPr>
                        <a:t>0</a:t>
                      </a:r>
                      <a:endParaRPr lang="en-US" altLang="ja-JP" sz="1000" b="0" i="0" u="none" strike="noStrike" dirty="0">
                        <a:solidFill>
                          <a:srgbClr val="000000"/>
                        </a:solidFill>
                        <a:effectLst/>
                        <a:latin typeface="+mn-lt"/>
                        <a:ea typeface="メイリオ" panose="020B0604030504040204" pitchFamily="50" charset="-128"/>
                        <a:cs typeface="メイリオ" panose="020B0604030504040204" pitchFamily="50"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331977">
                <a:tc rowSpan="2">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県</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gridSpan="2">
                  <a:txBody>
                    <a:bodyPr/>
                    <a:lstStyle/>
                    <a:p>
                      <a:pPr algn="ctr" fontAlgn="ctr"/>
                      <a:r>
                        <a:rPr lang="en-US" altLang="ja-JP" sz="1000" u="none" strike="noStrike" dirty="0">
                          <a:effectLst/>
                        </a:rPr>
                        <a:t>1.33</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1.48</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1.63</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1.78</a:t>
                      </a:r>
                      <a:endParaRPr lang="en-US" altLang="ja-JP" sz="1000" b="1"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1.925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2.07</a:t>
                      </a:r>
                      <a:endParaRPr lang="en-US" altLang="ja-JP" sz="1000" b="1"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a:txBody>
                    <a:bodyPr/>
                    <a:lstStyle/>
                    <a:p>
                      <a:pPr algn="ctr" fontAlgn="ctr"/>
                      <a:r>
                        <a:rPr lang="en-US" altLang="ja-JP" sz="1000" u="none" strike="noStrike">
                          <a:effectLst/>
                        </a:rPr>
                        <a:t>2.07</a:t>
                      </a:r>
                      <a:endParaRPr lang="en-US" altLang="ja-JP" sz="1000" b="0" i="0" u="none" strike="noStrike">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gridSpan="3">
                  <a:txBody>
                    <a:bodyPr/>
                    <a:lstStyle/>
                    <a:p>
                      <a:pPr algn="ctr" fontAlgn="ctr"/>
                      <a:r>
                        <a:rPr lang="en-US" altLang="ja-JP" sz="1000" u="none" strike="noStrike">
                          <a:effectLst/>
                        </a:rPr>
                        <a:t>2.07</a:t>
                      </a:r>
                      <a:endParaRPr lang="en-US" altLang="ja-JP" sz="1000" b="0" i="0" u="none" strike="noStrike">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r>
              <a:tr h="331977">
                <a:tc vMerge="1">
                  <a:txBody>
                    <a:bodyPr/>
                    <a:lstStyle/>
                    <a:p>
                      <a:pPr algn="l" fontAlgn="ct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solidFill>
                      <a:schemeClr val="accent5"/>
                    </a:solidFill>
                  </a:tcP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0.145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a:effectLst/>
                        </a:rPr>
                        <a:t>0.145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ctr" fontAlgn="ct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fontAlgn="ctr"/>
                      <a:r>
                        <a:rPr lang="ja-JP" altLang="en-US" sz="1000" b="0" i="0" u="none" strike="noStrike" dirty="0" smtClean="0">
                          <a:solidFill>
                            <a:srgbClr val="000000"/>
                          </a:solidFill>
                          <a:effectLst/>
                          <a:latin typeface="+mn-lt"/>
                          <a:ea typeface="HGｺﾞｼｯｸM" panose="020B0609000000000000" pitchFamily="49" charset="-128"/>
                        </a:rPr>
                        <a:t>　</a:t>
                      </a:r>
                      <a:r>
                        <a:rPr lang="en-US" altLang="ja-JP" sz="1000" b="0" i="0" u="none" strike="noStrike" dirty="0" smtClean="0">
                          <a:solidFill>
                            <a:srgbClr val="000000"/>
                          </a:solidFill>
                          <a:effectLst/>
                          <a:latin typeface="+mn-lt"/>
                          <a:ea typeface="HGｺﾞｼｯｸM" panose="020B0609000000000000" pitchFamily="49" charset="-128"/>
                        </a:rPr>
                        <a:t>0</a:t>
                      </a:r>
                      <a:endParaRPr lang="en-US" altLang="ja-JP" sz="1000" b="0" i="0" u="none" strike="noStrike" dirty="0">
                        <a:solidFill>
                          <a:srgbClr val="000000"/>
                        </a:solidFill>
                        <a:effectLst/>
                        <a:latin typeface="+mn-lt"/>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1977">
                <a:tc rowSpan="2">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町①</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gridSpan="2">
                  <a:txBody>
                    <a:bodyPr/>
                    <a:lstStyle/>
                    <a:p>
                      <a:pPr algn="ctr" fontAlgn="ctr"/>
                      <a:r>
                        <a:rPr lang="en-US" altLang="ja-JP" sz="1000" u="none" strike="noStrike" dirty="0">
                          <a:effectLst/>
                        </a:rPr>
                        <a:t>1.05 </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gridSpan="2">
                  <a:txBody>
                    <a:bodyPr/>
                    <a:lstStyle/>
                    <a:p>
                      <a:pPr algn="ctr" fontAlgn="ctr"/>
                      <a:r>
                        <a:rPr lang="en-US" altLang="ja-JP" sz="1000" u="none" strike="noStrike" dirty="0">
                          <a:effectLst/>
                        </a:rPr>
                        <a:t>1.20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gridSpan="2">
                  <a:txBody>
                    <a:bodyPr/>
                    <a:lstStyle/>
                    <a:p>
                      <a:pPr algn="ctr" fontAlgn="ctr"/>
                      <a:r>
                        <a:rPr lang="en-US" altLang="ja-JP" sz="1000" u="none" strike="noStrike" dirty="0">
                          <a:effectLst/>
                        </a:rPr>
                        <a:t>1.35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gridSpan="2">
                  <a:txBody>
                    <a:bodyPr/>
                    <a:lstStyle/>
                    <a:p>
                      <a:pPr algn="ctr" fontAlgn="ctr"/>
                      <a:r>
                        <a:rPr lang="en-US" altLang="ja-JP" sz="1000" u="none" strike="noStrike" dirty="0">
                          <a:effectLst/>
                        </a:rPr>
                        <a:t>1.51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gridSpan="3">
                  <a:txBody>
                    <a:bodyPr/>
                    <a:lstStyle/>
                    <a:p>
                      <a:pPr algn="ctr" fontAlgn="ctr"/>
                      <a:r>
                        <a:rPr lang="en-US" altLang="ja-JP" sz="1000" u="none" strike="noStrike" dirty="0">
                          <a:effectLst/>
                        </a:rPr>
                        <a:t>1.66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1.81 </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gridSpan="3">
                  <a:txBody>
                    <a:bodyPr/>
                    <a:lstStyle/>
                    <a:p>
                      <a:pPr algn="ctr" fontAlgn="ctr"/>
                      <a:r>
                        <a:rPr lang="en-US" altLang="ja-JP" sz="1000" u="none" strike="noStrike" dirty="0">
                          <a:effectLst/>
                        </a:rPr>
                        <a:t>1.96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2.07 </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a:txBody>
                    <a:bodyPr/>
                    <a:lstStyle/>
                    <a:p>
                      <a:pPr algn="ctr" fontAlgn="ctr"/>
                      <a:r>
                        <a:rPr lang="en-US" altLang="ja-JP" sz="1000" u="none" strike="noStrike" dirty="0">
                          <a:effectLst/>
                        </a:rPr>
                        <a:t>2.07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gridSpan="3">
                  <a:txBody>
                    <a:bodyPr/>
                    <a:lstStyle/>
                    <a:p>
                      <a:pPr algn="ctr" fontAlgn="ctr"/>
                      <a:r>
                        <a:rPr lang="en-US" altLang="ja-JP" sz="1000" u="none" strike="noStrike" dirty="0">
                          <a:effectLst/>
                        </a:rPr>
                        <a:t>2.07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5050"/>
                    </a:solidFill>
                  </a:tcPr>
                </a:tc>
                <a:tc hMerge="1">
                  <a:txBody>
                    <a:bodyPr/>
                    <a:lstStyle/>
                    <a:p>
                      <a:endParaRPr kumimoji="1" lang="ja-JP" altLang="en-US"/>
                    </a:p>
                  </a:txBody>
                  <a:tcPr/>
                </a:tc>
                <a:tc hMerge="1">
                  <a:txBody>
                    <a:bodyPr/>
                    <a:lstStyle/>
                    <a:p>
                      <a:endParaRPr kumimoji="1" lang="ja-JP" altLang="en-US"/>
                    </a:p>
                  </a:txBody>
                  <a:tcPr/>
                </a:tc>
              </a:tr>
              <a:tr h="331977">
                <a:tc vMerge="1">
                  <a:txBody>
                    <a:bodyPr/>
                    <a:lstStyle/>
                    <a:p>
                      <a:pPr algn="l" fontAlgn="ct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solidFill>
                      <a:schemeClr val="accent5"/>
                    </a:solidFill>
                  </a:tcP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0.16</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a:effectLst/>
                        </a:rPr>
                        <a:t>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smtClean="0">
                          <a:effectLst/>
                        </a:rPr>
                        <a:t>   0.15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a:effectLst/>
                        </a:rPr>
                        <a:t>0.11</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en-US" altLang="ja-JP" sz="1000" b="0" i="0" u="none" strike="noStrike" dirty="0" smtClean="0">
                          <a:solidFill>
                            <a:srgbClr val="000000"/>
                          </a:solidFill>
                          <a:effectLst/>
                          <a:latin typeface="+mn-lt"/>
                          <a:ea typeface="HGｺﾞｼｯｸM" panose="020B0609000000000000" pitchFamily="49" charset="-128"/>
                        </a:rPr>
                        <a:t>     0</a:t>
                      </a:r>
                      <a:endParaRPr lang="en-US" altLang="ja-JP" sz="1000" b="0" i="0" u="none" strike="noStrike" dirty="0">
                        <a:solidFill>
                          <a:srgbClr val="000000"/>
                        </a:solidFill>
                        <a:effectLst/>
                        <a:latin typeface="+mn-lt"/>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331977">
                <a:tc rowSpan="2">
                  <a:txBody>
                    <a:bodyPr/>
                    <a:lstStyle/>
                    <a:p>
                      <a:pPr algn="l" fontAlgn="ct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町②</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gridSpan="2">
                  <a:txBody>
                    <a:bodyPr/>
                    <a:lstStyle/>
                    <a:p>
                      <a:pPr algn="ctr" fontAlgn="ctr"/>
                      <a:r>
                        <a:rPr lang="en-US" altLang="ja-JP" sz="1000" u="none" strike="noStrike" dirty="0">
                          <a:effectLst/>
                        </a:rPr>
                        <a:t>1.05 </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1.30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effectLst/>
                        </a:rPr>
                        <a:t>1.55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1.80</a:t>
                      </a:r>
                      <a:r>
                        <a:rPr lang="en-US" altLang="ja-JP" sz="1000" u="none" strike="noStrike" dirty="0">
                          <a:effectLst/>
                        </a:rPr>
                        <a:t> </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1.94 </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2.07</a:t>
                      </a:r>
                      <a:r>
                        <a:rPr lang="en-US" altLang="ja-JP" sz="1000" u="none" strike="noStrike" dirty="0">
                          <a:effectLst/>
                        </a:rPr>
                        <a:t> </a:t>
                      </a:r>
                      <a:endParaRPr lang="en-US" altLang="ja-JP" sz="1000" b="1"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gridSpan="3">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a:txBody>
                    <a:bodyPr/>
                    <a:lstStyle/>
                    <a:p>
                      <a:pPr algn="ctr" fontAlgn="ctr"/>
                      <a:r>
                        <a:rPr lang="en-US" altLang="ja-JP" sz="1000" u="none" strike="noStrike" dirty="0">
                          <a:effectLst/>
                        </a:rPr>
                        <a:t>2.07</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gridSpan="3">
                  <a:txBody>
                    <a:bodyPr/>
                    <a:lstStyle/>
                    <a:p>
                      <a:pPr algn="ctr" fontAlgn="ctr"/>
                      <a:r>
                        <a:rPr lang="en-US" altLang="ja-JP" sz="1000" u="none" strike="noStrike">
                          <a:effectLst/>
                        </a:rPr>
                        <a:t>2.07</a:t>
                      </a:r>
                      <a:endParaRPr lang="en-US" altLang="ja-JP" sz="1000" b="0" i="0" u="none" strike="noStrike">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r>
              <a:tr h="331977">
                <a:tc vMerge="1">
                  <a:txBody>
                    <a:bodyPr/>
                    <a:lstStyle/>
                    <a:p>
                      <a:pPr algn="l" fontAlgn="ct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en-US" altLang="ja-JP" sz="1000" u="none" strike="noStrike" dirty="0">
                          <a:solidFill>
                            <a:srgbClr val="FF0000"/>
                          </a:solidFill>
                          <a:effectLst/>
                        </a:rPr>
                        <a:t>0.25</a:t>
                      </a:r>
                      <a:endParaRPr lang="en-US" altLang="ja-JP" sz="1000" b="0"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0.25</a:t>
                      </a:r>
                      <a:endParaRPr lang="en-US" altLang="ja-JP" sz="1000" b="0"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solidFill>
                            <a:srgbClr val="FF0000"/>
                          </a:solidFill>
                          <a:effectLst/>
                        </a:rPr>
                        <a:t>0.25</a:t>
                      </a:r>
                      <a:endParaRPr lang="en-US" altLang="ja-JP" sz="1000" b="0" i="0" u="none" strike="noStrike" dirty="0">
                        <a:solidFill>
                          <a:srgbClr val="FF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ctr" fontAlgn="ctr"/>
                      <a:r>
                        <a:rPr lang="en-US" altLang="ja-JP" sz="1000" u="none" strike="noStrike" dirty="0">
                          <a:effectLst/>
                        </a:rPr>
                        <a:t>0.135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a:effectLst/>
                        </a:rPr>
                        <a:t>0.135</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3">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en-US" altLang="ja-JP" sz="1000" u="none" strike="noStrike" dirty="0" smtClean="0">
                          <a:effectLst/>
                        </a:rPr>
                        <a:t>     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ctr" fontAlgn="ctr"/>
                      <a:r>
                        <a:rPr lang="en-US" altLang="ja-JP" sz="1000" u="none" strike="noStrike" dirty="0">
                          <a:effectLst/>
                        </a:rPr>
                        <a:t>0</a:t>
                      </a:r>
                      <a:endParaRPr lang="en-US" altLang="ja-JP"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fontAlgn="ctr"/>
                      <a:r>
                        <a:rPr lang="ja-JP" altLang="en-US" sz="1000" u="none" strike="noStrike" dirty="0">
                          <a:effectLst/>
                        </a:rPr>
                        <a:t>　</a:t>
                      </a:r>
                      <a:endParaRPr lang="ja-JP" altLang="en-US" sz="1000" b="0" i="0" u="none" strike="noStrike" dirty="0">
                        <a:solidFill>
                          <a:srgbClr val="000000"/>
                        </a:solidFill>
                        <a:effectLst/>
                        <a:latin typeface="HGｺﾞｼｯｸM" panose="020B0609000000000000" pitchFamily="49" charset="-128"/>
                        <a:ea typeface="HGｺﾞｼｯｸM" panose="020B0609000000000000" pitchFamily="49" charset="-128"/>
                      </a:endParaRPr>
                    </a:p>
                  </a:txBody>
                  <a:tcPr marL="8802" marR="8802" marT="8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bl>
          </a:graphicData>
        </a:graphic>
      </p:graphicFrame>
      <p:sp>
        <p:nvSpPr>
          <p:cNvPr id="24" name="タイトル 1"/>
          <p:cNvSpPr txBox="1">
            <a:spLocks/>
          </p:cNvSpPr>
          <p:nvPr/>
        </p:nvSpPr>
        <p:spPr>
          <a:xfrm>
            <a:off x="117474" y="4366358"/>
            <a:ext cx="4294717" cy="1025922"/>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16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町①：</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移動率</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国・</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県</a:t>
            </a:r>
            <a:r>
              <a:rPr lang="ja-JP" altLang="ja-JP" sz="1100" kern="100" dirty="0">
                <a:latin typeface="メイリオ" panose="020B0604030504040204" pitchFamily="50" charset="-128"/>
                <a:ea typeface="メイリオ" panose="020B0604030504040204" pitchFamily="50" charset="-128"/>
                <a:cs typeface="メイリオ" panose="020B0604030504040204" pitchFamily="50" charset="-128"/>
              </a:rPr>
              <a:t>と同じペース</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出生率が</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上昇した</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2048</a:t>
            </a:r>
            <a:r>
              <a:rPr lang="ja-JP" altLang="ja-JP" sz="1100" kern="100" dirty="0">
                <a:latin typeface="メイリオ" panose="020B0604030504040204" pitchFamily="50" charset="-128"/>
                <a:ea typeface="メイリオ" panose="020B0604030504040204" pitchFamily="50" charset="-128"/>
                <a:cs typeface="メイリオ" panose="020B0604030504040204" pitchFamily="50" charset="-128"/>
              </a:rPr>
              <a:t>年に</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2.07</a:t>
            </a:r>
            <a:r>
              <a:rPr lang="ja-JP" altLang="ja-JP" sz="1100" kern="100" dirty="0">
                <a:latin typeface="メイリオ" panose="020B0604030504040204" pitchFamily="50" charset="-128"/>
                <a:ea typeface="メイリオ" panose="020B0604030504040204" pitchFamily="50" charset="-128"/>
                <a:cs typeface="メイリオ" panose="020B0604030504040204" pitchFamily="50" charset="-128"/>
              </a:rPr>
              <a:t>達成</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1600"/>
              </a:lnSpc>
              <a:spcAft>
                <a:spcPts val="0"/>
              </a:spcAft>
            </a:pP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町②：</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移動率</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し、国の</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長期</a:t>
            </a:r>
            <a:r>
              <a:rPr lang="ja-JP" altLang="ja-JP" sz="1100" kern="100" dirty="0">
                <a:latin typeface="メイリオ" panose="020B0604030504040204" pitchFamily="50" charset="-128"/>
                <a:ea typeface="メイリオ" panose="020B0604030504040204" pitchFamily="50" charset="-128"/>
                <a:cs typeface="メイリオ" panose="020B0604030504040204" pitchFamily="50" charset="-128"/>
              </a:rPr>
              <a:t>ビジョンに追いつく</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ように</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600"/>
              </a:lnSpc>
              <a:spcAft>
                <a:spcPts val="0"/>
              </a:spcAft>
            </a:pP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出生率が上昇した場合</a:t>
            </a:r>
            <a:endPar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600"/>
              </a:lnSpc>
              <a:spcAft>
                <a:spcPts val="0"/>
              </a:spcAft>
            </a:pPr>
            <a:r>
              <a:rPr lang="ja-JP" altLang="en-US" sz="11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2030</a:t>
            </a:r>
            <a:r>
              <a:rPr lang="ja-JP" altLang="ja-JP" sz="1100" kern="100" dirty="0">
                <a:latin typeface="メイリオ" panose="020B0604030504040204" pitchFamily="50" charset="-128"/>
                <a:ea typeface="メイリオ" panose="020B0604030504040204" pitchFamily="50" charset="-128"/>
                <a:cs typeface="メイリオ" panose="020B0604030504040204" pitchFamily="50" charset="-128"/>
              </a:rPr>
              <a:t>年までに</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1.80</a:t>
            </a:r>
            <a:r>
              <a:rPr lang="ja-JP" altLang="ja-JP" sz="1100" kern="100"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2040</a:t>
            </a:r>
            <a:r>
              <a:rPr lang="ja-JP" altLang="ja-JP" sz="1100" kern="100" dirty="0">
                <a:latin typeface="メイリオ" panose="020B0604030504040204" pitchFamily="50" charset="-128"/>
                <a:ea typeface="メイリオ" panose="020B0604030504040204" pitchFamily="50" charset="-128"/>
                <a:cs typeface="メイリオ" panose="020B0604030504040204" pitchFamily="50" charset="-128"/>
              </a:rPr>
              <a:t>年までに</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2.07</a:t>
            </a:r>
            <a:r>
              <a:rPr lang="ja-JP" altLang="ja-JP" sz="11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p>
        </p:txBody>
      </p:sp>
      <p:sp>
        <p:nvSpPr>
          <p:cNvPr id="26" name="テキスト ボックス 2"/>
          <p:cNvSpPr txBox="1">
            <a:spLocks noChangeArrowheads="1"/>
          </p:cNvSpPr>
          <p:nvPr/>
        </p:nvSpPr>
        <p:spPr bwMode="auto">
          <a:xfrm>
            <a:off x="184150" y="5493861"/>
            <a:ext cx="8682567" cy="1213208"/>
          </a:xfrm>
          <a:prstGeom prst="rect">
            <a:avLst/>
          </a:prstGeom>
          <a:solidFill>
            <a:schemeClr val="accent1">
              <a:lumMod val="60000"/>
              <a:lumOff val="40000"/>
            </a:schemeClr>
          </a:solidFill>
          <a:ln w="19050">
            <a:solidFill>
              <a:schemeClr val="accent1"/>
            </a:solidFill>
            <a:miter lim="800000"/>
            <a:headEnd/>
            <a:tailEnd/>
          </a:ln>
        </p:spPr>
        <p:txBody>
          <a:bodyPr rot="0" vert="horz" wrap="square" lIns="91440" tIns="45720" rIns="91440" bIns="45720" anchor="t" anchorCtr="0">
            <a:noAutofit/>
          </a:bodyPr>
          <a:lstStyle/>
          <a:p>
            <a:pPr marL="133350" indent="-133350" algn="just">
              <a:lnSpc>
                <a:spcPts val="1800"/>
              </a:lnSpc>
              <a:spcAft>
                <a:spcPts val="0"/>
              </a:spcAft>
            </a:pP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出生率について、国では</a:t>
            </a:r>
            <a:r>
              <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2030</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年に</a:t>
            </a:r>
            <a:r>
              <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1.80</a:t>
            </a:r>
            <a:r>
              <a:rPr lang="ja-JP" altLang="en-US" sz="1600" kern="100" dirty="0" err="1"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県では</a:t>
            </a:r>
            <a:r>
              <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2030</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年に</a:t>
            </a:r>
            <a:r>
              <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1600" kern="100" dirty="0" err="1"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2040</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年には国・県とも </a:t>
            </a:r>
            <a:r>
              <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2.07</a:t>
            </a:r>
            <a:r>
              <a:rPr lang="ja-JP" altLang="en-US" sz="1600" kern="100" dirty="0" err="1" smtClean="0">
                <a:effectLst/>
                <a:latin typeface="メイリオ" panose="020B0604030504040204" pitchFamily="50" charset="-128"/>
                <a:ea typeface="メイリオ" panose="020B0604030504040204" pitchFamily="50" charset="-128"/>
                <a:cs typeface="メイリオ" panose="020B0604030504040204" pitchFamily="50" charset="-128"/>
              </a:rPr>
              <a:t>に到</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達することを見込んでいる。</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しかし、現在の町の出生率は</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1.05</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となっており、すでに乖離が生じていることから、国の長期ビジョン同様、</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2030</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年までに</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1.80</a:t>
            </a:r>
            <a:r>
              <a:rPr lang="ja-JP" altLang="en-US" sz="1600" kern="1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2040</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年に</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2.07</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を達成することは５年間で</a:t>
            </a:r>
            <a:r>
              <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rPr>
              <a:t>0.25</a:t>
            </a:r>
            <a:r>
              <a:rPr lang="ja-JP" altLang="en-US" sz="1600" kern="100" dirty="0" err="1" smtClean="0">
                <a:latin typeface="メイリオ" panose="020B0604030504040204" pitchFamily="50" charset="-128"/>
                <a:ea typeface="メイリオ" panose="020B0604030504040204" pitchFamily="50" charset="-128"/>
                <a:cs typeface="メイリオ" panose="020B0604030504040204" pitchFamily="50" charset="-128"/>
              </a:rPr>
              <a:t>ずつ</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出生率を上昇させなければならず、実現は難しいものと思われる。</a:t>
            </a:r>
            <a:endParaRPr lang="en-US" altLang="ja-JP" sz="16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四角形吹き出し 2"/>
          <p:cNvSpPr/>
          <p:nvPr/>
        </p:nvSpPr>
        <p:spPr>
          <a:xfrm>
            <a:off x="6287599" y="3898129"/>
            <a:ext cx="1682152" cy="395227"/>
          </a:xfrm>
          <a:prstGeom prst="wedgeRectCallout">
            <a:avLst>
              <a:gd name="adj1" fmla="val -92517"/>
              <a:gd name="adj2" fmla="val -34415"/>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smtClean="0">
                <a:solidFill>
                  <a:schemeClr val="tx1"/>
                </a:solidFill>
              </a:rPr>
              <a:t>2030</a:t>
            </a:r>
            <a:r>
              <a:rPr lang="ja-JP" altLang="en-US" sz="1100" dirty="0" smtClean="0">
                <a:solidFill>
                  <a:schemeClr val="tx1"/>
                </a:solidFill>
              </a:rPr>
              <a:t>年までに全国的な目標値に追いつく場合</a:t>
            </a:r>
            <a:endParaRPr kumimoji="1" lang="ja-JP" altLang="en-US" sz="1100" dirty="0">
              <a:solidFill>
                <a:schemeClr val="tx1"/>
              </a:solidFill>
            </a:endParaRPr>
          </a:p>
        </p:txBody>
      </p:sp>
      <p:sp>
        <p:nvSpPr>
          <p:cNvPr id="47" name="四角形吹き出し 46"/>
          <p:cNvSpPr/>
          <p:nvPr/>
        </p:nvSpPr>
        <p:spPr>
          <a:xfrm>
            <a:off x="7169748" y="3068976"/>
            <a:ext cx="1682152" cy="395227"/>
          </a:xfrm>
          <a:prstGeom prst="wedgeRectCallout">
            <a:avLst>
              <a:gd name="adj1" fmla="val -91453"/>
              <a:gd name="adj2" fmla="val -34415"/>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rPr>
              <a:t>国・県と同じペースで出生率が上昇した場合</a:t>
            </a:r>
            <a:endParaRPr kumimoji="1" lang="ja-JP" altLang="en-US" sz="1100" dirty="0">
              <a:solidFill>
                <a:schemeClr val="tx1"/>
              </a:solidFill>
            </a:endParaRPr>
          </a:p>
        </p:txBody>
      </p:sp>
      <p:sp>
        <p:nvSpPr>
          <p:cNvPr id="12" name="正方形/長方形 11"/>
          <p:cNvSpPr/>
          <p:nvPr/>
        </p:nvSpPr>
        <p:spPr>
          <a:xfrm>
            <a:off x="8411002" y="2032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９</a:t>
            </a:r>
            <a:endParaRPr kumimoji="1" lang="ja-JP" altLang="en-US" dirty="0">
              <a:solidFill>
                <a:schemeClr val="tx1"/>
              </a:solidFill>
            </a:endParaRPr>
          </a:p>
        </p:txBody>
      </p:sp>
    </p:spTree>
    <p:extLst>
      <p:ext uri="{BB962C8B-B14F-4D97-AF65-F5344CB8AC3E}">
        <p14:creationId xmlns:p14="http://schemas.microsoft.com/office/powerpoint/2010/main" xmlns="" val="1101778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p:cNvGraphicFramePr>
            <a:graphicFrameLocks/>
          </p:cNvGraphicFramePr>
          <p:nvPr>
            <p:extLst>
              <p:ext uri="{D42A27DB-BD31-4B8C-83A1-F6EECF244321}">
                <p14:modId xmlns:p14="http://schemas.microsoft.com/office/powerpoint/2010/main" xmlns="" val="1872723179"/>
              </p:ext>
            </p:extLst>
          </p:nvPr>
        </p:nvGraphicFramePr>
        <p:xfrm>
          <a:off x="183375" y="1153560"/>
          <a:ext cx="8532000" cy="4392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正方形/長方形 9"/>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84150" y="111917"/>
            <a:ext cx="7886700" cy="521231"/>
          </a:xfrm>
        </p:spPr>
        <p:txBody>
          <a:bodyPr>
            <a:noAutofit/>
          </a:bodyPr>
          <a:lstStyle/>
          <a:p>
            <a:r>
              <a:rPr lang="ja-JP" altLang="en-US" sz="3200" dirty="0"/>
              <a:t>施</a:t>
            </a:r>
            <a:r>
              <a:rPr kumimoji="1" lang="ja-JP" altLang="en-US" sz="3200" dirty="0" smtClean="0"/>
              <a:t>策を反映させた人口</a:t>
            </a:r>
            <a:r>
              <a:rPr lang="ja-JP" altLang="en-US" sz="3200" dirty="0" smtClean="0"/>
              <a:t>シミュレーショ</a:t>
            </a:r>
            <a:r>
              <a:rPr lang="ja-JP" altLang="en-US" sz="3200" dirty="0"/>
              <a:t>ン</a:t>
            </a:r>
            <a:endParaRPr kumimoji="1" lang="ja-JP" altLang="en-US" sz="3200" dirty="0"/>
          </a:p>
        </p:txBody>
      </p:sp>
      <p:sp>
        <p:nvSpPr>
          <p:cNvPr id="23" name="テキスト ボックス 2"/>
          <p:cNvSpPr txBox="1">
            <a:spLocks noChangeArrowheads="1"/>
          </p:cNvSpPr>
          <p:nvPr/>
        </p:nvSpPr>
        <p:spPr bwMode="auto">
          <a:xfrm>
            <a:off x="184150" y="5733535"/>
            <a:ext cx="8531225" cy="972065"/>
          </a:xfrm>
          <a:prstGeom prst="rect">
            <a:avLst/>
          </a:prstGeom>
          <a:solidFill>
            <a:schemeClr val="accent1">
              <a:lumMod val="60000"/>
              <a:lumOff val="40000"/>
            </a:schemeClr>
          </a:solidFill>
          <a:ln w="19050">
            <a:solidFill>
              <a:schemeClr val="accent1"/>
            </a:solidFill>
            <a:miter lim="800000"/>
            <a:headEnd/>
            <a:tailEnd/>
          </a:ln>
        </p:spPr>
        <p:txBody>
          <a:bodyPr rot="0" vert="horz" wrap="square" lIns="91440" tIns="45720" rIns="91440" bIns="45720" anchor="t" anchorCtr="0">
            <a:noAutofit/>
          </a:bodyPr>
          <a:lstStyle/>
          <a:p>
            <a:pPr marL="133350" indent="-133350" algn="just">
              <a:lnSpc>
                <a:spcPts val="1800"/>
              </a:lnSpc>
              <a:spcAft>
                <a:spcPts val="0"/>
              </a:spcAft>
            </a:pP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松伏町</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の目標として設定する出生率、移動率、また、それらを基にした将来人口の展望を検討すると、ここで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示す</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人口推計</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が</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妥当ではないかと考えられる</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ts val="1800"/>
              </a:lnSpc>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133350" indent="-133350" algn="just">
              <a:lnSpc>
                <a:spcPts val="1800"/>
              </a:lnSpc>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⇒増加率、</a:t>
            </a:r>
            <a:r>
              <a:rPr lang="en-US" sz="1600" kern="100" dirty="0">
                <a:effectLst/>
                <a:latin typeface="メイリオ" panose="020B0604030504040204" pitchFamily="50" charset="-128"/>
                <a:ea typeface="メイリオ" panose="020B0604030504040204" pitchFamily="50" charset="-128"/>
                <a:cs typeface="メイリオ" panose="020B0604030504040204" pitchFamily="50" charset="-128"/>
              </a:rPr>
              <a:t>2060</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年の目標人口について、ここで示す数値が妥当であるか検討する</a:t>
            </a:r>
            <a:r>
              <a:rPr lang="ja-JP" sz="1600" kern="100" dirty="0">
                <a:effectLst/>
                <a:latin typeface="Century" panose="02040604050505020304" pitchFamily="18" charset="0"/>
                <a:ea typeface="メイリオ" panose="020B0604030504040204" pitchFamily="50" charset="-128"/>
                <a:cs typeface="Times New Roman" panose="02020603050405020304" pitchFamily="18" charset="0"/>
              </a:rPr>
              <a:t>。</a:t>
            </a:r>
          </a:p>
        </p:txBody>
      </p:sp>
      <p:sp>
        <p:nvSpPr>
          <p:cNvPr id="24" name="タイトル 1"/>
          <p:cNvSpPr txBox="1">
            <a:spLocks/>
          </p:cNvSpPr>
          <p:nvPr/>
        </p:nvSpPr>
        <p:spPr>
          <a:xfrm>
            <a:off x="0" y="784228"/>
            <a:ext cx="9144000" cy="369332"/>
          </a:xfrm>
          <a:prstGeom prst="rect">
            <a:avLst/>
          </a:prstGeom>
        </p:spPr>
        <p:txBody>
          <a:bodyPr vert="horz"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t>以上</a:t>
            </a:r>
            <a:r>
              <a:rPr lang="ja-JP" altLang="en-US" sz="2000" dirty="0" smtClean="0"/>
              <a:t>の</a:t>
            </a:r>
            <a:r>
              <a:rPr lang="ja-JP" altLang="en-US" sz="2000" dirty="0"/>
              <a:t>検討</a:t>
            </a:r>
            <a:r>
              <a:rPr lang="ja-JP" altLang="en-US" sz="2000" dirty="0" smtClean="0"/>
              <a:t>を</a:t>
            </a:r>
            <a:r>
              <a:rPr lang="ja-JP" altLang="en-US" sz="2000" dirty="0"/>
              <a:t>踏</a:t>
            </a:r>
            <a:r>
              <a:rPr lang="ja-JP" altLang="en-US" sz="2000" dirty="0" smtClean="0"/>
              <a:t>まえたうえで、施策を反映させた人口推計について検討する。</a:t>
            </a:r>
            <a:endParaRPr lang="en-US" altLang="ja-JP" sz="2000" dirty="0" smtClean="0"/>
          </a:p>
        </p:txBody>
      </p:sp>
      <p:sp>
        <p:nvSpPr>
          <p:cNvPr id="8" name="正方形/長方形 7"/>
          <p:cNvSpPr/>
          <p:nvPr/>
        </p:nvSpPr>
        <p:spPr>
          <a:xfrm>
            <a:off x="8372902" y="6202907"/>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１０</a:t>
            </a:r>
            <a:endParaRPr kumimoji="1" lang="ja-JP" altLang="en-US" dirty="0">
              <a:solidFill>
                <a:schemeClr val="tx1"/>
              </a:solidFill>
            </a:endParaRPr>
          </a:p>
        </p:txBody>
      </p:sp>
      <p:sp>
        <p:nvSpPr>
          <p:cNvPr id="14" name="線吹き出し 1 (枠付き) 31"/>
          <p:cNvSpPr>
            <a:spLocks/>
          </p:cNvSpPr>
          <p:nvPr/>
        </p:nvSpPr>
        <p:spPr bwMode="auto">
          <a:xfrm>
            <a:off x="1264023" y="2710947"/>
            <a:ext cx="4948517" cy="1465201"/>
          </a:xfrm>
          <a:prstGeom prst="irregularSeal2">
            <a:avLst/>
          </a:prstGeom>
          <a:solidFill>
            <a:srgbClr val="FF99FF"/>
          </a:solidFill>
          <a:ln w="190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人口を維持するためには、総合戦略を策定し、実行していくことが必要！</a:t>
            </a:r>
            <a:endParaRPr kumimoji="0" lang="ja-JP" altLang="ja-JP" sz="600" b="0" i="0" u="none" strike="noStrike" cap="none" normalizeH="0" baseline="0" dirty="0" smtClean="0">
              <a:ln>
                <a:noFill/>
              </a:ln>
              <a:effectLst/>
            </a:endParaRPr>
          </a:p>
        </p:txBody>
      </p:sp>
    </p:spTree>
    <p:extLst>
      <p:ext uri="{BB962C8B-B14F-4D97-AF65-F5344CB8AC3E}">
        <p14:creationId xmlns:p14="http://schemas.microsoft.com/office/powerpoint/2010/main" xmlns="" val="1551169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2870" y="1206277"/>
            <a:ext cx="3847813" cy="4971110"/>
          </a:xfrm>
          <a:prstGeom prst="rect">
            <a:avLst/>
          </a:prstGeom>
        </p:spPr>
      </p:pic>
      <p:sp>
        <p:nvSpPr>
          <p:cNvPr id="3" name="正方形/長方形 2"/>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683012"/>
            <a:ext cx="9144000" cy="663574"/>
          </a:xfrm>
        </p:spPr>
        <p:txBody>
          <a:bodyPr>
            <a:normAutofit/>
          </a:bodyPr>
          <a:lstStyle/>
          <a:p>
            <a:r>
              <a:rPr kumimoji="1" lang="ja-JP" altLang="en-US" sz="2400" dirty="0" smtClean="0"/>
              <a:t>松伏町は今後国や県を上回るペースで人口減少が進む！</a:t>
            </a:r>
            <a:endParaRPr kumimoji="1" lang="ja-JP" altLang="en-US" sz="2400" dirty="0"/>
          </a:p>
        </p:txBody>
      </p:sp>
      <p:sp>
        <p:nvSpPr>
          <p:cNvPr id="12" name="タイトル 1"/>
          <p:cNvSpPr txBox="1">
            <a:spLocks/>
          </p:cNvSpPr>
          <p:nvPr/>
        </p:nvSpPr>
        <p:spPr>
          <a:xfrm>
            <a:off x="102870" y="-1"/>
            <a:ext cx="7886700" cy="7450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t>国・県・町の将来推計人口（社人研　推計）</a:t>
            </a:r>
            <a:endParaRPr lang="ja-JP" altLang="en-US" sz="3200" dirty="0"/>
          </a:p>
        </p:txBody>
      </p:sp>
      <p:sp>
        <p:nvSpPr>
          <p:cNvPr id="49" name="テキスト ボックス 48"/>
          <p:cNvSpPr txBox="1"/>
          <p:nvPr/>
        </p:nvSpPr>
        <p:spPr>
          <a:xfrm>
            <a:off x="6080760" y="99060"/>
            <a:ext cx="403860" cy="369332"/>
          </a:xfrm>
          <a:prstGeom prst="rect">
            <a:avLst/>
          </a:prstGeom>
          <a:noFill/>
        </p:spPr>
        <p:txBody>
          <a:bodyPr wrap="square" rtlCol="0">
            <a:spAutoFit/>
          </a:bodyPr>
          <a:lstStyle/>
          <a:p>
            <a:r>
              <a:rPr kumimoji="1" lang="en-US" altLang="ja-JP" dirty="0" smtClean="0"/>
              <a:t>※</a:t>
            </a:r>
            <a:endParaRPr kumimoji="1" lang="ja-JP" altLang="en-US" dirty="0"/>
          </a:p>
        </p:txBody>
      </p:sp>
      <p:sp>
        <p:nvSpPr>
          <p:cNvPr id="80" name="テキスト ボックス 79"/>
          <p:cNvSpPr txBox="1"/>
          <p:nvPr/>
        </p:nvSpPr>
        <p:spPr>
          <a:xfrm>
            <a:off x="0" y="6280919"/>
            <a:ext cx="4686300" cy="577081"/>
          </a:xfrm>
          <a:prstGeom prst="rect">
            <a:avLst/>
          </a:prstGeom>
          <a:noFill/>
        </p:spPr>
        <p:txBody>
          <a:bodyPr wrap="square" rtlCol="0">
            <a:spAutoFit/>
          </a:bodyPr>
          <a:lstStyle/>
          <a:p>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国立社会保障・人口問題研究所調べ。各年</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日現在</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人口</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22(2010)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年は</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総務省統計局</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国勢調査</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による基準人口</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国籍・年齢</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不詳人口」</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を按分補正</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した人口）に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よる。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右矢印 80"/>
          <p:cNvSpPr/>
          <p:nvPr/>
        </p:nvSpPr>
        <p:spPr>
          <a:xfrm>
            <a:off x="3995420" y="3409892"/>
            <a:ext cx="502920" cy="5638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1"/>
          <p:cNvSpPr txBox="1"/>
          <p:nvPr/>
        </p:nvSpPr>
        <p:spPr>
          <a:xfrm>
            <a:off x="102870" y="1279290"/>
            <a:ext cx="561975" cy="23812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100"/>
              <a:t>(</a:t>
            </a:r>
            <a:r>
              <a:rPr kumimoji="1" lang="ja-JP" altLang="en-US" sz="1100"/>
              <a:t>千人</a:t>
            </a:r>
            <a:r>
              <a:rPr kumimoji="1" lang="en-US" altLang="ja-JP" sz="1100"/>
              <a:t>)</a:t>
            </a:r>
            <a:endParaRPr kumimoji="1" lang="ja-JP" altLang="en-US" sz="1100"/>
          </a:p>
        </p:txBody>
      </p:sp>
      <p:sp>
        <p:nvSpPr>
          <p:cNvPr id="11" name="テキスト ボックス 1"/>
          <p:cNvSpPr txBox="1"/>
          <p:nvPr/>
        </p:nvSpPr>
        <p:spPr>
          <a:xfrm>
            <a:off x="102869" y="2974107"/>
            <a:ext cx="561975" cy="23812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100"/>
              <a:t>(</a:t>
            </a:r>
            <a:r>
              <a:rPr kumimoji="1" lang="ja-JP" altLang="en-US" sz="1100"/>
              <a:t>千人</a:t>
            </a:r>
            <a:r>
              <a:rPr kumimoji="1" lang="en-US" altLang="ja-JP" sz="1100"/>
              <a:t>)</a:t>
            </a:r>
            <a:endParaRPr kumimoji="1" lang="ja-JP" altLang="en-US" sz="1100"/>
          </a:p>
        </p:txBody>
      </p:sp>
      <p:sp>
        <p:nvSpPr>
          <p:cNvPr id="15" name="テキスト ボックス 8"/>
          <p:cNvSpPr txBox="1"/>
          <p:nvPr/>
        </p:nvSpPr>
        <p:spPr>
          <a:xfrm>
            <a:off x="176498" y="4668924"/>
            <a:ext cx="414716" cy="23812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100" dirty="0"/>
              <a:t>(</a:t>
            </a:r>
            <a:r>
              <a:rPr kumimoji="1" lang="ja-JP" altLang="en-US" sz="1100" dirty="0"/>
              <a:t>人</a:t>
            </a:r>
            <a:r>
              <a:rPr kumimoji="1" lang="en-US" altLang="ja-JP" sz="1100" dirty="0"/>
              <a:t>)</a:t>
            </a:r>
            <a:endParaRPr kumimoji="1" lang="ja-JP" altLang="en-US" sz="1100" dirty="0"/>
          </a:p>
        </p:txBody>
      </p:sp>
      <p:sp>
        <p:nvSpPr>
          <p:cNvPr id="13" name="正方形/長方形 12"/>
          <p:cNvSpPr/>
          <p:nvPr/>
        </p:nvSpPr>
        <p:spPr>
          <a:xfrm>
            <a:off x="8395837" y="2667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pic>
        <p:nvPicPr>
          <p:cNvPr id="5" name="図 4"/>
          <p:cNvPicPr>
            <a:picLocks noChangeAspect="1"/>
          </p:cNvPicPr>
          <p:nvPr/>
        </p:nvPicPr>
        <p:blipFill>
          <a:blip r:embed="rId3"/>
          <a:stretch>
            <a:fillRect/>
          </a:stretch>
        </p:blipFill>
        <p:spPr>
          <a:xfrm>
            <a:off x="4572000" y="1208326"/>
            <a:ext cx="4399460" cy="4942155"/>
          </a:xfrm>
          <a:prstGeom prst="rect">
            <a:avLst/>
          </a:prstGeom>
        </p:spPr>
      </p:pic>
      <p:sp>
        <p:nvSpPr>
          <p:cNvPr id="6" name="円形吹き出し 5"/>
          <p:cNvSpPr/>
          <p:nvPr/>
        </p:nvSpPr>
        <p:spPr>
          <a:xfrm>
            <a:off x="722406" y="2169460"/>
            <a:ext cx="1747245" cy="277906"/>
          </a:xfrm>
          <a:prstGeom prst="wedgeEllipseCallout">
            <a:avLst>
              <a:gd name="adj1" fmla="val -37525"/>
              <a:gd name="adj2" fmla="val -17627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億</a:t>
            </a:r>
            <a:r>
              <a:rPr kumimoji="1"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2,800</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万人</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円形吹き出し 15"/>
          <p:cNvSpPr/>
          <p:nvPr/>
        </p:nvSpPr>
        <p:spPr>
          <a:xfrm>
            <a:off x="2178424" y="1349047"/>
            <a:ext cx="1697691" cy="277906"/>
          </a:xfrm>
          <a:prstGeom prst="wedgeEllipseCallout">
            <a:avLst>
              <a:gd name="adj1" fmla="val 28893"/>
              <a:gd name="adj2" fmla="val 17210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億</a:t>
            </a:r>
            <a:r>
              <a:rPr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万人</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形吹き出し 16"/>
          <p:cNvSpPr/>
          <p:nvPr/>
        </p:nvSpPr>
        <p:spPr>
          <a:xfrm>
            <a:off x="481349" y="3895517"/>
            <a:ext cx="1195052" cy="277906"/>
          </a:xfrm>
          <a:prstGeom prst="wedgeEllipseCallout">
            <a:avLst>
              <a:gd name="adj1" fmla="val -21543"/>
              <a:gd name="adj2" fmla="val -179504"/>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719</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万人</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円形吹き出し 17"/>
          <p:cNvSpPr/>
          <p:nvPr/>
        </p:nvSpPr>
        <p:spPr>
          <a:xfrm>
            <a:off x="2689412" y="3137646"/>
            <a:ext cx="1213597" cy="272245"/>
          </a:xfrm>
          <a:prstGeom prst="wedgeEllipseCallout">
            <a:avLst>
              <a:gd name="adj1" fmla="val 16296"/>
              <a:gd name="adj2" fmla="val 123722"/>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630</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万人</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円形吹き出し 18"/>
          <p:cNvSpPr/>
          <p:nvPr/>
        </p:nvSpPr>
        <p:spPr>
          <a:xfrm>
            <a:off x="507348" y="5508570"/>
            <a:ext cx="1464888" cy="277906"/>
          </a:xfrm>
          <a:prstGeom prst="wedgeEllipseCallout">
            <a:avLst>
              <a:gd name="adj1" fmla="val -24327"/>
              <a:gd name="adj2" fmla="val -17151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31,000</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円形吹き出し 19"/>
          <p:cNvSpPr/>
          <p:nvPr/>
        </p:nvSpPr>
        <p:spPr>
          <a:xfrm>
            <a:off x="2469651" y="4710487"/>
            <a:ext cx="1433357" cy="277906"/>
          </a:xfrm>
          <a:prstGeom prst="wedgeEllipseCallout">
            <a:avLst>
              <a:gd name="adj1" fmla="val 25060"/>
              <a:gd name="adj2" fmla="val 149239"/>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約</a:t>
            </a:r>
            <a:r>
              <a:rPr kumimoji="1"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26,000</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線吹き出し 1 (枠付き) 31"/>
          <p:cNvSpPr>
            <a:spLocks/>
          </p:cNvSpPr>
          <p:nvPr/>
        </p:nvSpPr>
        <p:spPr bwMode="auto">
          <a:xfrm>
            <a:off x="5002305" y="4482353"/>
            <a:ext cx="3393531" cy="1026217"/>
          </a:xfrm>
          <a:prstGeom prst="irregularSeal2">
            <a:avLst/>
          </a:prstGeom>
          <a:solidFill>
            <a:srgbClr val="FF99FF"/>
          </a:solidFill>
          <a:ln w="190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国や県より</a:t>
            </a:r>
            <a:r>
              <a:rPr kumimoji="0" lang="ja-JP" altLang="en-US" sz="1100" b="1" i="0" u="none" strike="noStrike" cap="none" normalizeH="0" baseline="0" dirty="0" smtClean="0">
                <a:ln>
                  <a:noFill/>
                </a:ln>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人口の</a:t>
            </a:r>
            <a:endParaRPr kumimoji="0" lang="en-US" altLang="ja-JP" sz="1100" b="1" i="0" u="none" strike="noStrike" cap="none" normalizeH="0" baseline="0" dirty="0" smtClean="0">
              <a:ln>
                <a:noFill/>
              </a:ln>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減少ペースが速い！</a:t>
            </a:r>
            <a:endParaRPr kumimoji="0" lang="ja-JP" altLang="ja-JP" sz="6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xmlns="" val="98752433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a:spLocks/>
          </p:cNvSpPr>
          <p:nvPr/>
        </p:nvSpPr>
        <p:spPr>
          <a:xfrm>
            <a:off x="4336869" y="2095832"/>
            <a:ext cx="4528868" cy="3702007"/>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a:p>
        </p:txBody>
      </p:sp>
      <p:graphicFrame>
        <p:nvGraphicFramePr>
          <p:cNvPr id="15" name="グラフ 14"/>
          <p:cNvGraphicFramePr>
            <a:graphicFrameLocks/>
          </p:cNvGraphicFramePr>
          <p:nvPr>
            <p:extLst>
              <p:ext uri="{D42A27DB-BD31-4B8C-83A1-F6EECF244321}">
                <p14:modId xmlns:p14="http://schemas.microsoft.com/office/powerpoint/2010/main" xmlns="" val="2743959008"/>
              </p:ext>
            </p:extLst>
          </p:nvPr>
        </p:nvGraphicFramePr>
        <p:xfrm>
          <a:off x="95719" y="1922073"/>
          <a:ext cx="8820150" cy="4400550"/>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122766"/>
            <a:ext cx="9144000" cy="499533"/>
          </a:xfrm>
        </p:spPr>
        <p:txBody>
          <a:bodyPr>
            <a:noAutofit/>
          </a:bodyPr>
          <a:lstStyle/>
          <a:p>
            <a:r>
              <a:rPr kumimoji="1" lang="ja-JP" altLang="en-US" sz="3000" dirty="0" smtClean="0"/>
              <a:t>松伏町の人口の推移と長期的な見通し</a:t>
            </a:r>
            <a:endParaRPr kumimoji="1" lang="ja-JP" altLang="en-US" sz="3000" dirty="0"/>
          </a:p>
        </p:txBody>
      </p:sp>
      <p:sp>
        <p:nvSpPr>
          <p:cNvPr id="5" name="タイトル 1"/>
          <p:cNvSpPr txBox="1">
            <a:spLocks/>
          </p:cNvSpPr>
          <p:nvPr/>
        </p:nvSpPr>
        <p:spPr>
          <a:xfrm>
            <a:off x="-41864" y="769028"/>
            <a:ext cx="8957733" cy="77325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smtClean="0"/>
              <a:t>2010</a:t>
            </a:r>
            <a:r>
              <a:rPr lang="ja-JP" altLang="en-US" sz="2400" dirty="0" smtClean="0"/>
              <a:t>年をピークに減少傾向！今後、人口減少と高齢化はさらに進み、</a:t>
            </a:r>
            <a:r>
              <a:rPr lang="en-US" altLang="ja-JP" sz="2400" dirty="0" smtClean="0"/>
              <a:t>2060</a:t>
            </a:r>
            <a:r>
              <a:rPr lang="ja-JP" altLang="en-US" sz="2400" dirty="0" smtClean="0"/>
              <a:t>年の総人口は</a:t>
            </a:r>
            <a:r>
              <a:rPr lang="en-US" altLang="ja-JP" sz="2400" dirty="0" smtClean="0"/>
              <a:t>20,213</a:t>
            </a:r>
            <a:r>
              <a:rPr lang="ja-JP" altLang="en-US" sz="2400" dirty="0" smtClean="0"/>
              <a:t>人まで落ち込む見込み。</a:t>
            </a:r>
            <a:endParaRPr lang="en-US" altLang="ja-JP" sz="2400" dirty="0" smtClean="0"/>
          </a:p>
        </p:txBody>
      </p:sp>
      <p:sp>
        <p:nvSpPr>
          <p:cNvPr id="3" name="テキスト ボックス 2"/>
          <p:cNvSpPr txBox="1"/>
          <p:nvPr/>
        </p:nvSpPr>
        <p:spPr>
          <a:xfrm>
            <a:off x="3095326" y="1598908"/>
            <a:ext cx="3687580" cy="646331"/>
          </a:xfrm>
          <a:prstGeom prst="rect">
            <a:avLst/>
          </a:prstGeom>
          <a:noFill/>
        </p:spPr>
        <p:txBody>
          <a:bodyPr wrap="square" rtlCol="0">
            <a:spAutoFit/>
          </a:bodyPr>
          <a:lstStyle/>
          <a:p>
            <a:r>
              <a:rPr lang="ja-JP" altLang="ja-JP" dirty="0"/>
              <a:t>総人口・年齢区分別人口の推移</a:t>
            </a:r>
          </a:p>
          <a:p>
            <a:endParaRPr kumimoji="1" lang="ja-JP" altLang="en-US" dirty="0"/>
          </a:p>
        </p:txBody>
      </p:sp>
      <p:sp>
        <p:nvSpPr>
          <p:cNvPr id="10" name="テキスト ボックス 9"/>
          <p:cNvSpPr txBox="1"/>
          <p:nvPr/>
        </p:nvSpPr>
        <p:spPr>
          <a:xfrm>
            <a:off x="479945" y="6297599"/>
            <a:ext cx="5528873" cy="369332"/>
          </a:xfrm>
          <a:prstGeom prst="rect">
            <a:avLst/>
          </a:prstGeom>
          <a:noFill/>
        </p:spPr>
        <p:txBody>
          <a:bodyPr wrap="square" rtlCol="0">
            <a:spAutoFit/>
          </a:bodyPr>
          <a:lstStyle/>
          <a:p>
            <a:r>
              <a:rPr lang="ja-JP" altLang="ja-JP" dirty="0"/>
              <a:t>国勢調査及び国立社会保障人口問題研究所より</a:t>
            </a:r>
            <a:r>
              <a:rPr lang="ja-JP" altLang="ja-JP" dirty="0" smtClean="0"/>
              <a:t>作成</a:t>
            </a:r>
            <a:endParaRPr kumimoji="1" lang="ja-JP" altLang="en-US" dirty="0"/>
          </a:p>
        </p:txBody>
      </p:sp>
      <p:sp>
        <p:nvSpPr>
          <p:cNvPr id="13" name="テキスト ボックス 2"/>
          <p:cNvSpPr txBox="1">
            <a:spLocks noChangeArrowheads="1"/>
          </p:cNvSpPr>
          <p:nvPr/>
        </p:nvSpPr>
        <p:spPr bwMode="auto">
          <a:xfrm>
            <a:off x="5820829" y="1999077"/>
            <a:ext cx="192415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spAutoFit/>
          </a:bodyPr>
          <a:lstStyle/>
          <a:p>
            <a:pPr algn="just">
              <a:spcAft>
                <a:spcPts val="0"/>
              </a:spcAft>
            </a:pPr>
            <a:r>
              <a:rPr lang="ja-JP" sz="1400" kern="100" dirty="0">
                <a:effectLst/>
                <a:latin typeface="Century" panose="02040604050505020304" pitchFamily="18" charset="0"/>
                <a:ea typeface="HGSｺﾞｼｯｸE" panose="020B0900000000000000" pitchFamily="50" charset="-128"/>
                <a:cs typeface="Times New Roman" panose="02020603050405020304" pitchFamily="18" charset="0"/>
              </a:rPr>
              <a:t>社人研による推計値</a:t>
            </a:r>
          </a:p>
        </p:txBody>
      </p:sp>
      <p:sp>
        <p:nvSpPr>
          <p:cNvPr id="14" name="テキスト ボックス 8"/>
          <p:cNvSpPr txBox="1"/>
          <p:nvPr/>
        </p:nvSpPr>
        <p:spPr>
          <a:xfrm>
            <a:off x="124739" y="1683948"/>
            <a:ext cx="414716" cy="23812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100" dirty="0"/>
              <a:t>(</a:t>
            </a:r>
            <a:r>
              <a:rPr kumimoji="1" lang="ja-JP" altLang="en-US" sz="1100" dirty="0"/>
              <a:t>人</a:t>
            </a:r>
            <a:r>
              <a:rPr kumimoji="1" lang="en-US" altLang="ja-JP" sz="1100" dirty="0"/>
              <a:t>)</a:t>
            </a:r>
            <a:endParaRPr kumimoji="1" lang="ja-JP" altLang="en-US" sz="1100" dirty="0"/>
          </a:p>
        </p:txBody>
      </p:sp>
      <p:sp>
        <p:nvSpPr>
          <p:cNvPr id="11" name="正方形/長方形 10"/>
          <p:cNvSpPr/>
          <p:nvPr/>
        </p:nvSpPr>
        <p:spPr>
          <a:xfrm>
            <a:off x="8333475" y="6202907"/>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２</a:t>
            </a:r>
            <a:endParaRPr kumimoji="1" lang="ja-JP" altLang="en-US" dirty="0">
              <a:solidFill>
                <a:schemeClr val="tx1"/>
              </a:solidFill>
            </a:endParaRPr>
          </a:p>
        </p:txBody>
      </p:sp>
      <p:sp>
        <p:nvSpPr>
          <p:cNvPr id="17" name="円形吹き出し 16"/>
          <p:cNvSpPr/>
          <p:nvPr/>
        </p:nvSpPr>
        <p:spPr>
          <a:xfrm>
            <a:off x="6985112" y="2392655"/>
            <a:ext cx="1848337" cy="590603"/>
          </a:xfrm>
          <a:prstGeom prst="wedgeEllipseCallout">
            <a:avLst>
              <a:gd name="adj1" fmla="val 26948"/>
              <a:gd name="adj2" fmla="val 10064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2060</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年の総人口は</a:t>
            </a:r>
            <a:r>
              <a:rPr kumimoji="1"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現在の約</a:t>
            </a:r>
            <a:r>
              <a:rPr kumimoji="1"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分の</a:t>
            </a:r>
            <a:r>
              <a:rPr kumimoji="1"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p>
          <a:p>
            <a:pPr algn="ctr"/>
            <a:r>
              <a:rPr kumimoji="1" lang="ja-JP" altLang="en-US" sz="1050" dirty="0" err="1"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まで</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減少！</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円形吹き出し 15"/>
          <p:cNvSpPr/>
          <p:nvPr/>
        </p:nvSpPr>
        <p:spPr>
          <a:xfrm>
            <a:off x="6863740" y="3624997"/>
            <a:ext cx="1735193" cy="609038"/>
          </a:xfrm>
          <a:prstGeom prst="wedgeEllipseCallout">
            <a:avLst>
              <a:gd name="adj1" fmla="val 35599"/>
              <a:gd name="adj2" fmla="val 7160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生産年齢人口は</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現在の約半分</a:t>
            </a:r>
            <a:r>
              <a:rPr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にまで減少</a:t>
            </a:r>
            <a:r>
              <a:rPr kumimoji="1"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円形吹き出し 17"/>
          <p:cNvSpPr/>
          <p:nvPr/>
        </p:nvSpPr>
        <p:spPr>
          <a:xfrm>
            <a:off x="4347532" y="4012811"/>
            <a:ext cx="2087076" cy="580110"/>
          </a:xfrm>
          <a:prstGeom prst="wedgeEllipseCallout">
            <a:avLst>
              <a:gd name="adj1" fmla="val 93436"/>
              <a:gd name="adj2" fmla="val 51386"/>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老年人口が総人口の約</a:t>
            </a:r>
            <a:r>
              <a:rPr lang="en-US" altLang="ja-JP" sz="105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割</a:t>
            </a:r>
            <a:r>
              <a:rPr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となり、財政の圧迫が懸念される！</a:t>
            </a:r>
            <a:endParaRPr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円形吹き出し 18"/>
          <p:cNvSpPr/>
          <p:nvPr/>
        </p:nvSpPr>
        <p:spPr>
          <a:xfrm>
            <a:off x="6364941" y="4780240"/>
            <a:ext cx="1968534" cy="551900"/>
          </a:xfrm>
          <a:prstGeom prst="wedgeEllipseCallout">
            <a:avLst>
              <a:gd name="adj1" fmla="val 54217"/>
              <a:gd name="adj2" fmla="val 64195"/>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町の将来を担う</a:t>
            </a:r>
            <a:endParaRPr lang="en-US" altLang="ja-JP" sz="105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年少人口が総人口の</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割以下まで減少！</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xmlns="" val="849778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122766"/>
            <a:ext cx="9144000" cy="499533"/>
          </a:xfrm>
        </p:spPr>
        <p:txBody>
          <a:bodyPr>
            <a:noAutofit/>
          </a:bodyPr>
          <a:lstStyle/>
          <a:p>
            <a:r>
              <a:rPr kumimoji="1" lang="ja-JP" altLang="en-US" sz="3000" dirty="0" smtClean="0"/>
              <a:t>松伏町の出生数と町、県、国の合計特殊出生率の推移</a:t>
            </a:r>
            <a:endParaRPr kumimoji="1" lang="ja-JP" altLang="en-US" sz="3000" dirty="0"/>
          </a:p>
        </p:txBody>
      </p:sp>
      <p:sp>
        <p:nvSpPr>
          <p:cNvPr id="5" name="タイトル 1"/>
          <p:cNvSpPr txBox="1">
            <a:spLocks/>
          </p:cNvSpPr>
          <p:nvPr/>
        </p:nvSpPr>
        <p:spPr>
          <a:xfrm>
            <a:off x="0" y="745065"/>
            <a:ext cx="8957733" cy="77325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smtClean="0"/>
              <a:t>国や県の出生率に比べ、</a:t>
            </a:r>
            <a:r>
              <a:rPr lang="ja-JP" altLang="en-US" sz="2400" dirty="0" smtClean="0">
                <a:solidFill>
                  <a:srgbClr val="FF0000"/>
                </a:solidFill>
              </a:rPr>
              <a:t>町の合計特殊出生率は</a:t>
            </a:r>
            <a:r>
              <a:rPr lang="en-US" altLang="ja-JP" sz="2400" dirty="0" smtClean="0">
                <a:solidFill>
                  <a:srgbClr val="FF0000"/>
                </a:solidFill>
              </a:rPr>
              <a:t>1.05</a:t>
            </a:r>
            <a:r>
              <a:rPr lang="ja-JP" altLang="en-US" sz="2400" dirty="0" smtClean="0">
                <a:solidFill>
                  <a:srgbClr val="FF0000"/>
                </a:solidFill>
              </a:rPr>
              <a:t>と大きく下回っている</a:t>
            </a:r>
            <a:r>
              <a:rPr lang="ja-JP" altLang="en-US" sz="2400" dirty="0"/>
              <a:t>上</a:t>
            </a:r>
            <a:r>
              <a:rPr lang="ja-JP" altLang="en-US" sz="2400" dirty="0" smtClean="0"/>
              <a:t>、開きが出てきている！</a:t>
            </a:r>
            <a:endParaRPr lang="en-US" altLang="ja-JP" sz="2400" dirty="0" smtClean="0"/>
          </a:p>
        </p:txBody>
      </p:sp>
      <p:sp>
        <p:nvSpPr>
          <p:cNvPr id="8" name="テキスト ボックス 7"/>
          <p:cNvSpPr txBox="1"/>
          <p:nvPr/>
        </p:nvSpPr>
        <p:spPr>
          <a:xfrm>
            <a:off x="518951" y="6488668"/>
            <a:ext cx="4339652" cy="369332"/>
          </a:xfrm>
          <a:prstGeom prst="rect">
            <a:avLst/>
          </a:prstGeom>
          <a:noFill/>
        </p:spPr>
        <p:txBody>
          <a:bodyPr wrap="square" rtlCol="0">
            <a:spAutoFit/>
          </a:bodyPr>
          <a:lstStyle/>
          <a:p>
            <a:r>
              <a:rPr lang="ja-JP" altLang="ja-JP" dirty="0"/>
              <a:t>人口動態保健所・市区町村別統計より</a:t>
            </a:r>
            <a:r>
              <a:rPr lang="ja-JP" altLang="ja-JP" dirty="0" smtClean="0"/>
              <a:t>作成</a:t>
            </a:r>
            <a:endParaRPr kumimoji="1" lang="ja-JP" altLang="en-US" dirty="0"/>
          </a:p>
        </p:txBody>
      </p:sp>
      <p:sp>
        <p:nvSpPr>
          <p:cNvPr id="10" name="テキスト ボックス 9"/>
          <p:cNvSpPr txBox="1"/>
          <p:nvPr/>
        </p:nvSpPr>
        <p:spPr>
          <a:xfrm>
            <a:off x="1607695" y="1570453"/>
            <a:ext cx="5928610" cy="369332"/>
          </a:xfrm>
          <a:prstGeom prst="rect">
            <a:avLst/>
          </a:prstGeom>
          <a:noFill/>
        </p:spPr>
        <p:txBody>
          <a:bodyPr wrap="square" rtlCol="0">
            <a:spAutoFit/>
          </a:bodyPr>
          <a:lstStyle/>
          <a:p>
            <a:r>
              <a:rPr lang="ja-JP" altLang="en-US" dirty="0"/>
              <a:t>松伏町の出生数と町、県、国の合計特殊出生率の推移</a:t>
            </a:r>
            <a:endParaRPr kumimoji="1" lang="ja-JP" altLang="en-US" dirty="0"/>
          </a:p>
        </p:txBody>
      </p:sp>
      <p:graphicFrame>
        <p:nvGraphicFramePr>
          <p:cNvPr id="9" name="グラフ 8"/>
          <p:cNvGraphicFramePr>
            <a:graphicFrameLocks/>
          </p:cNvGraphicFramePr>
          <p:nvPr>
            <p:extLst>
              <p:ext uri="{D42A27DB-BD31-4B8C-83A1-F6EECF244321}">
                <p14:modId xmlns:p14="http://schemas.microsoft.com/office/powerpoint/2010/main" xmlns="" val="3571065064"/>
              </p:ext>
            </p:extLst>
          </p:nvPr>
        </p:nvGraphicFramePr>
        <p:xfrm>
          <a:off x="195895" y="1939785"/>
          <a:ext cx="8761838" cy="4548883"/>
        </p:xfrm>
        <a:graphic>
          <a:graphicData uri="http://schemas.openxmlformats.org/drawingml/2006/chart">
            <c:chart xmlns:c="http://schemas.openxmlformats.org/drawingml/2006/chart" xmlns:r="http://schemas.openxmlformats.org/officeDocument/2006/relationships" r:id="rId2"/>
          </a:graphicData>
        </a:graphic>
      </p:graphicFrame>
      <p:sp>
        <p:nvSpPr>
          <p:cNvPr id="11" name="正方形/長方形 10"/>
          <p:cNvSpPr/>
          <p:nvPr/>
        </p:nvSpPr>
        <p:spPr>
          <a:xfrm>
            <a:off x="8431473" y="2667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３</a:t>
            </a:r>
            <a:endParaRPr kumimoji="1" lang="ja-JP" altLang="en-US" dirty="0">
              <a:solidFill>
                <a:schemeClr val="tx1"/>
              </a:solidFill>
            </a:endParaRPr>
          </a:p>
        </p:txBody>
      </p:sp>
    </p:spTree>
    <p:extLst>
      <p:ext uri="{BB962C8B-B14F-4D97-AF65-F5344CB8AC3E}">
        <p14:creationId xmlns:p14="http://schemas.microsoft.com/office/powerpoint/2010/main" xmlns="" val="444299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4267200" y="3847043"/>
            <a:ext cx="499110" cy="68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Rectangle 19"/>
          <p:cNvSpPr>
            <a:spLocks noChangeArrowheads="1"/>
          </p:cNvSpPr>
          <p:nvPr/>
        </p:nvSpPr>
        <p:spPr bwMode="auto">
          <a:xfrm>
            <a:off x="121590" y="80145"/>
            <a:ext cx="5109091"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ja-JP" altLang="en-US" sz="3200" dirty="0" smtClean="0">
                <a:latin typeface="+mn-ea"/>
              </a:rPr>
              <a:t>町の現状の推計（人口構造）</a:t>
            </a:r>
            <a:endParaRPr lang="ja-JP" altLang="en-US" sz="3200" dirty="0">
              <a:latin typeface="+mn-ea"/>
            </a:endParaRPr>
          </a:p>
        </p:txBody>
      </p:sp>
      <p:sp>
        <p:nvSpPr>
          <p:cNvPr id="19" name="タイトル 1"/>
          <p:cNvSpPr>
            <a:spLocks noGrp="1"/>
          </p:cNvSpPr>
          <p:nvPr>
            <p:ph type="title"/>
          </p:nvPr>
        </p:nvSpPr>
        <p:spPr>
          <a:xfrm>
            <a:off x="0" y="728261"/>
            <a:ext cx="8750300" cy="1145955"/>
          </a:xfrm>
        </p:spPr>
        <p:txBody>
          <a:bodyPr>
            <a:normAutofit fontScale="90000"/>
          </a:bodyPr>
          <a:lstStyle/>
          <a:p>
            <a:r>
              <a:rPr kumimoji="1" lang="ja-JP" altLang="en-US" sz="2700" dirty="0" smtClean="0">
                <a:latin typeface="ＭＳ Ｐゴシック 見出し"/>
              </a:rPr>
              <a:t>現在</a:t>
            </a:r>
            <a:r>
              <a:rPr kumimoji="1" lang="en-US" altLang="ja-JP" sz="2700" dirty="0" smtClean="0">
                <a:latin typeface="ＭＳ Ｐゴシック 見出し"/>
              </a:rPr>
              <a:t>:</a:t>
            </a:r>
            <a:r>
              <a:rPr kumimoji="1" lang="ja-JP" altLang="en-US" sz="2700" dirty="0" smtClean="0">
                <a:solidFill>
                  <a:srgbClr val="FF0000"/>
                </a:solidFill>
                <a:latin typeface="ＭＳ Ｐゴシック 見出し"/>
              </a:rPr>
              <a:t>子育て世代</a:t>
            </a:r>
            <a:r>
              <a:rPr kumimoji="1" lang="ja-JP" altLang="en-US" sz="2700" dirty="0" smtClean="0">
                <a:latin typeface="ＭＳ Ｐゴシック 見出し"/>
              </a:rPr>
              <a:t>が中心の人口構成</a:t>
            </a:r>
            <a:r>
              <a:rPr kumimoji="1" lang="en-US" altLang="ja-JP" sz="2700" dirty="0" smtClean="0">
                <a:latin typeface="ＭＳ Ｐゴシック 見出し"/>
              </a:rPr>
              <a:t/>
            </a:r>
            <a:br>
              <a:rPr kumimoji="1" lang="en-US" altLang="ja-JP" sz="2700" dirty="0" smtClean="0">
                <a:latin typeface="ＭＳ Ｐゴシック 見出し"/>
              </a:rPr>
            </a:br>
            <a:r>
              <a:rPr kumimoji="1" lang="en-US" altLang="ja-JP" sz="2700" dirty="0" smtClean="0">
                <a:latin typeface="ＭＳ Ｐゴシック 見出し"/>
              </a:rPr>
              <a:t> </a:t>
            </a:r>
            <a:r>
              <a:rPr kumimoji="1" lang="ja-JP" altLang="en-US" sz="2700" dirty="0" smtClean="0">
                <a:latin typeface="ＭＳ Ｐゴシック 見出し"/>
              </a:rPr>
              <a:t>→今後、</a:t>
            </a:r>
            <a:r>
              <a:rPr kumimoji="1" lang="ja-JP" altLang="en-US" sz="2700" dirty="0" smtClean="0">
                <a:solidFill>
                  <a:srgbClr val="FF0000"/>
                </a:solidFill>
                <a:latin typeface="ＭＳ Ｐゴシック 見出し"/>
              </a:rPr>
              <a:t>子育て世代</a:t>
            </a:r>
            <a:r>
              <a:rPr kumimoji="1" lang="ja-JP" altLang="en-US" sz="2700" dirty="0" smtClean="0">
                <a:latin typeface="ＭＳ Ｐゴシック 見出し"/>
              </a:rPr>
              <a:t>を呼び込まなければ、少子化</a:t>
            </a:r>
            <a:r>
              <a:rPr kumimoji="1" lang="en-US" altLang="ja-JP" sz="2700" dirty="0" smtClean="0">
                <a:latin typeface="ＭＳ Ｐゴシック 見出し"/>
              </a:rPr>
              <a:t>/</a:t>
            </a:r>
            <a:r>
              <a:rPr lang="ja-JP" altLang="en-US" sz="2700" dirty="0" smtClean="0">
                <a:latin typeface="ＭＳ Ｐゴシック 見出し"/>
              </a:rPr>
              <a:t>高齢化による</a:t>
            </a:r>
            <a:r>
              <a:rPr lang="en-US" altLang="ja-JP" sz="2700" dirty="0" smtClean="0">
                <a:latin typeface="ＭＳ Ｐゴシック 見出し"/>
              </a:rPr>
              <a:t/>
            </a:r>
            <a:br>
              <a:rPr lang="en-US" altLang="ja-JP" sz="2700" dirty="0" smtClean="0">
                <a:latin typeface="ＭＳ Ｐゴシック 見出し"/>
              </a:rPr>
            </a:br>
            <a:r>
              <a:rPr lang="ja-JP" altLang="en-US" sz="2700" dirty="0">
                <a:latin typeface="ＭＳ Ｐゴシック 見出し"/>
              </a:rPr>
              <a:t>　</a:t>
            </a:r>
            <a:r>
              <a:rPr lang="ja-JP" altLang="en-US" sz="2700" dirty="0" smtClean="0">
                <a:latin typeface="ＭＳ Ｐゴシック 見出し"/>
              </a:rPr>
              <a:t>　人口構造の悪化は急ピッチで進んでいく！</a:t>
            </a:r>
            <a:endParaRPr kumimoji="1" lang="ja-JP" altLang="en-US" sz="3200" dirty="0">
              <a:latin typeface="ＭＳ Ｐゴシック 見出し"/>
            </a:endParaRPr>
          </a:p>
        </p:txBody>
      </p:sp>
      <p:grpSp>
        <p:nvGrpSpPr>
          <p:cNvPr id="2" name="グループ化 1"/>
          <p:cNvGrpSpPr/>
          <p:nvPr/>
        </p:nvGrpSpPr>
        <p:grpSpPr>
          <a:xfrm>
            <a:off x="358536" y="1937557"/>
            <a:ext cx="8267850" cy="4372627"/>
            <a:chOff x="358536" y="2228604"/>
            <a:chExt cx="8267850" cy="3994440"/>
          </a:xfrm>
        </p:grpSpPr>
        <p:sp>
          <p:nvSpPr>
            <p:cNvPr id="17" name="Rectangle 14"/>
            <p:cNvSpPr>
              <a:spLocks noChangeArrowheads="1"/>
            </p:cNvSpPr>
            <p:nvPr/>
          </p:nvSpPr>
          <p:spPr bwMode="auto">
            <a:xfrm>
              <a:off x="664175" y="2228604"/>
              <a:ext cx="7584127" cy="5386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松伏町の人口構造（</a:t>
              </a:r>
              <a:r>
                <a:rPr kumimoji="0" lang="en-US" altLang="ja-JP" sz="1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2010</a:t>
              </a:r>
              <a:r>
                <a:rPr kumimoji="0" lang="ja-JP" altLang="en-US" sz="1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年国勢調査）　　　　　　　　　　　　　　　　松伏町の人口構造（</a:t>
              </a:r>
              <a:r>
                <a:rPr kumimoji="0" lang="en-US" altLang="ja-JP" sz="1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2030</a:t>
              </a:r>
              <a:r>
                <a:rPr kumimoji="0" lang="ja-JP" altLang="en-US" sz="11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年社人研推計）</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4" name="グラフ 3"/>
            <p:cNvGraphicFramePr/>
            <p:nvPr>
              <p:extLst>
                <p:ext uri="{D42A27DB-BD31-4B8C-83A1-F6EECF244321}">
                  <p14:modId xmlns:p14="http://schemas.microsoft.com/office/powerpoint/2010/main" xmlns="" val="4025380214"/>
                </p:ext>
              </p:extLst>
            </p:nvPr>
          </p:nvGraphicFramePr>
          <p:xfrm>
            <a:off x="368020" y="2446237"/>
            <a:ext cx="3583623" cy="37768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p:nvPr>
              <p:extLst>
                <p:ext uri="{D42A27DB-BD31-4B8C-83A1-F6EECF244321}">
                  <p14:modId xmlns:p14="http://schemas.microsoft.com/office/powerpoint/2010/main" xmlns="" val="3491844523"/>
                </p:ext>
              </p:extLst>
            </p:nvPr>
          </p:nvGraphicFramePr>
          <p:xfrm>
            <a:off x="5026571" y="2457265"/>
            <a:ext cx="3599815" cy="3748607"/>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2"/>
            <p:cNvSpPr txBox="1">
              <a:spLocks noChangeArrowheads="1"/>
            </p:cNvSpPr>
            <p:nvPr/>
          </p:nvSpPr>
          <p:spPr bwMode="auto">
            <a:xfrm>
              <a:off x="2823473" y="2456444"/>
              <a:ext cx="1106139" cy="140578"/>
            </a:xfrm>
            <a:prstGeom prst="rect">
              <a:avLst/>
            </a:prstGeom>
            <a:solidFill>
              <a:srgbClr val="FFFFFF"/>
            </a:solidFill>
            <a:ln w="6350">
              <a:solidFill>
                <a:srgbClr val="000000"/>
              </a:solidFill>
              <a:miter lim="800000"/>
              <a:headEnd/>
              <a:tailEnd/>
            </a:ln>
          </p:spPr>
          <p:txBody>
            <a:bodyPr vert="horz" wrap="square" lIns="3600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総人口：</a:t>
              </a:r>
              <a:r>
                <a:rPr kumimoji="0" lang="en-US" altLang="ja-JP" sz="10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31,153</a:t>
              </a:r>
              <a:r>
                <a:rPr kumimoji="0" lang="ja-JP" altLang="en-US" sz="10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人</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正方形/長方形 6"/>
            <p:cNvSpPr/>
            <p:nvPr/>
          </p:nvSpPr>
          <p:spPr>
            <a:xfrm>
              <a:off x="358536" y="5199667"/>
              <a:ext cx="3552864" cy="51615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正方形/長方形 7"/>
            <p:cNvSpPr/>
            <p:nvPr/>
          </p:nvSpPr>
          <p:spPr>
            <a:xfrm>
              <a:off x="358536" y="4213090"/>
              <a:ext cx="3554275" cy="4968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 name="線吹き出し 1 (枠付き) 31"/>
            <p:cNvSpPr>
              <a:spLocks/>
            </p:cNvSpPr>
            <p:nvPr/>
          </p:nvSpPr>
          <p:spPr bwMode="auto">
            <a:xfrm>
              <a:off x="3119457" y="2543887"/>
              <a:ext cx="3117570" cy="981712"/>
            </a:xfrm>
            <a:prstGeom prst="irregularSeal2">
              <a:avLst/>
            </a:prstGeom>
            <a:solidFill>
              <a:srgbClr val="FF99FF"/>
            </a:solidFill>
            <a:ln w="19050">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子育て世代</a:t>
              </a:r>
              <a:r>
                <a:rPr kumimoji="0" lang="ja-JP" altLang="en-US" sz="11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の呼び込みが不可欠！</a:t>
              </a:r>
              <a:endParaRPr kumimoji="0" lang="ja-JP" altLang="ja-JP" sz="600" b="0" i="0" u="none" strike="noStrike" cap="none" normalizeH="0" baseline="0" dirty="0" smtClean="0">
                <a:ln>
                  <a:noFill/>
                </a:ln>
                <a:solidFill>
                  <a:schemeClr val="tx1"/>
                </a:solidFill>
                <a:effectLst/>
              </a:endParaRPr>
            </a:p>
          </p:txBody>
        </p:sp>
        <p:sp>
          <p:nvSpPr>
            <p:cNvPr id="11" name="正方形/長方形 10"/>
            <p:cNvSpPr/>
            <p:nvPr/>
          </p:nvSpPr>
          <p:spPr>
            <a:xfrm>
              <a:off x="5028876" y="5155993"/>
              <a:ext cx="3459606" cy="4866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 name="正方形/長方形 11"/>
            <p:cNvSpPr/>
            <p:nvPr/>
          </p:nvSpPr>
          <p:spPr>
            <a:xfrm>
              <a:off x="362181" y="3528360"/>
              <a:ext cx="3567431" cy="50813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正方形/長方形 12"/>
            <p:cNvSpPr/>
            <p:nvPr/>
          </p:nvSpPr>
          <p:spPr>
            <a:xfrm>
              <a:off x="5028875" y="3506469"/>
              <a:ext cx="3459607" cy="50504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正方形/長方形 13"/>
            <p:cNvSpPr/>
            <p:nvPr/>
          </p:nvSpPr>
          <p:spPr>
            <a:xfrm>
              <a:off x="5028877" y="4179085"/>
              <a:ext cx="3459605" cy="47774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Text Box 8"/>
            <p:cNvSpPr txBox="1">
              <a:spLocks noChangeArrowheads="1"/>
            </p:cNvSpPr>
            <p:nvPr/>
          </p:nvSpPr>
          <p:spPr bwMode="auto">
            <a:xfrm>
              <a:off x="7352674" y="2456444"/>
              <a:ext cx="1241061" cy="154636"/>
            </a:xfrm>
            <a:prstGeom prst="rect">
              <a:avLst/>
            </a:prstGeom>
            <a:solidFill>
              <a:srgbClr val="FFFFFF"/>
            </a:solidFill>
            <a:ln w="6350">
              <a:solidFill>
                <a:srgbClr val="000000"/>
              </a:solidFill>
              <a:miter lim="800000"/>
              <a:headEnd/>
              <a:tailEnd/>
            </a:ln>
          </p:spPr>
          <p:txBody>
            <a:bodyPr vert="horz" wrap="square" lIns="3600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総人口：</a:t>
              </a:r>
              <a:r>
                <a:rPr kumimoji="0" lang="en-US" altLang="ja-JP" sz="11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28,689</a:t>
              </a:r>
              <a:r>
                <a:rPr kumimoji="0" lang="ja-JP" altLang="en-US" sz="11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人</a:t>
              </a:r>
              <a:endParaRPr kumimoji="0" lang="ja-JP"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20" name="テキスト ボックス 2"/>
            <p:cNvSpPr txBox="1">
              <a:spLocks noChangeArrowheads="1"/>
            </p:cNvSpPr>
            <p:nvPr/>
          </p:nvSpPr>
          <p:spPr bwMode="auto">
            <a:xfrm>
              <a:off x="2135674" y="3643578"/>
              <a:ext cx="541168" cy="184666"/>
            </a:xfrm>
            <a:prstGeom prst="rect">
              <a:avLst/>
            </a:prstGeom>
            <a:solidFill>
              <a:srgbClr val="FFFFFF"/>
            </a:solidFill>
            <a:ln w="9525">
              <a:solidFill>
                <a:srgbClr val="000000"/>
              </a:solidFill>
              <a:miter lim="800000"/>
              <a:headEnd/>
              <a:tailEnd/>
            </a:ln>
          </p:spPr>
          <p:txBody>
            <a:bodyPr rot="0" vert="horz" wrap="square" lIns="36000" tIns="0" rIns="36000" bIns="0" anchor="t" anchorCtr="0">
              <a:spAutoFit/>
            </a:bodyPr>
            <a:lstStyle/>
            <a:p>
              <a:pPr algn="just">
                <a:spcAft>
                  <a:spcPts val="0"/>
                </a:spcAft>
              </a:pPr>
              <a:r>
                <a:rPr lang="en-US" sz="1200" kern="100" dirty="0" smtClean="0">
                  <a:effectLst/>
                  <a:latin typeface="Century" panose="02040604050505020304" pitchFamily="18" charset="0"/>
                  <a:ea typeface="ＭＳ 明朝" panose="02020609040205080304" pitchFamily="17" charset="-128"/>
                  <a:cs typeface="Times New Roman" panose="02020603050405020304" pitchFamily="18" charset="0"/>
                </a:rPr>
                <a:t>2</a:t>
              </a:r>
              <a:r>
                <a:rPr lang="en-US" altLang="ja-JP" sz="1200" kern="100" dirty="0" smtClean="0">
                  <a:latin typeface="Century" panose="02040604050505020304" pitchFamily="18" charset="0"/>
                  <a:ea typeface="ＭＳ 明朝" panose="02020609040205080304" pitchFamily="17" charset="-128"/>
                  <a:cs typeface="Times New Roman" panose="02020603050405020304" pitchFamily="18" charset="0"/>
                </a:rPr>
                <a:t>1.5</a:t>
              </a:r>
              <a:r>
                <a:rPr lang="en-US" sz="12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テキスト ボックス 2"/>
            <p:cNvSpPr txBox="1">
              <a:spLocks noChangeArrowheads="1"/>
            </p:cNvSpPr>
            <p:nvPr/>
          </p:nvSpPr>
          <p:spPr bwMode="auto">
            <a:xfrm>
              <a:off x="2134968" y="4375982"/>
              <a:ext cx="541168" cy="184666"/>
            </a:xfrm>
            <a:prstGeom prst="rect">
              <a:avLst/>
            </a:prstGeom>
            <a:solidFill>
              <a:srgbClr val="FFFFFF"/>
            </a:solidFill>
            <a:ln w="9525">
              <a:solidFill>
                <a:srgbClr val="000000"/>
              </a:solidFill>
              <a:miter lim="800000"/>
              <a:headEnd/>
              <a:tailEnd/>
            </a:ln>
          </p:spPr>
          <p:txBody>
            <a:bodyPr rot="0" vert="horz" wrap="square" lIns="36000" tIns="0" rIns="36000" bIns="0" anchor="t" anchorCtr="0">
              <a:spAutoFit/>
            </a:bodyPr>
            <a:lstStyle/>
            <a:p>
              <a:pPr algn="just">
                <a:spcAft>
                  <a:spcPts val="0"/>
                </a:spcAft>
              </a:pPr>
              <a:r>
                <a:rPr lang="en-US" altLang="ja-JP" sz="1200" kern="100" dirty="0" smtClean="0">
                  <a:solidFill>
                    <a:srgbClr val="FF0000"/>
                  </a:solidFill>
                  <a:latin typeface="Century" panose="02040604050505020304" pitchFamily="18" charset="0"/>
                  <a:ea typeface="ＭＳ 明朝" panose="02020609040205080304" pitchFamily="17" charset="-128"/>
                  <a:cs typeface="Times New Roman" panose="02020603050405020304" pitchFamily="18" charset="0"/>
                </a:rPr>
                <a:t>22.</a:t>
              </a:r>
              <a:r>
                <a:rPr lang="en-US" altLang="ja-JP" sz="1200" kern="100" dirty="0">
                  <a:solidFill>
                    <a:srgbClr val="FF0000"/>
                  </a:solidFill>
                  <a:latin typeface="Century" panose="02040604050505020304" pitchFamily="18" charset="0"/>
                  <a:ea typeface="ＭＳ 明朝" panose="02020609040205080304" pitchFamily="17" charset="-128"/>
                  <a:cs typeface="Times New Roman" panose="02020603050405020304" pitchFamily="18" charset="0"/>
                </a:rPr>
                <a:t>2</a:t>
              </a:r>
              <a:r>
                <a:rPr lang="en-US" sz="12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2" name="テキスト ボックス 2"/>
            <p:cNvSpPr txBox="1">
              <a:spLocks noChangeArrowheads="1"/>
            </p:cNvSpPr>
            <p:nvPr/>
          </p:nvSpPr>
          <p:spPr bwMode="auto">
            <a:xfrm>
              <a:off x="2134968" y="5338204"/>
              <a:ext cx="541168" cy="184666"/>
            </a:xfrm>
            <a:prstGeom prst="rect">
              <a:avLst/>
            </a:prstGeom>
            <a:solidFill>
              <a:srgbClr val="FFFFFF"/>
            </a:solidFill>
            <a:ln w="9525">
              <a:solidFill>
                <a:srgbClr val="000000"/>
              </a:solidFill>
              <a:miter lim="800000"/>
              <a:headEnd/>
              <a:tailEnd/>
            </a:ln>
          </p:spPr>
          <p:txBody>
            <a:bodyPr rot="0" vert="horz" wrap="square" lIns="36000" tIns="0" rIns="36000" bIns="0" anchor="t" anchorCtr="0">
              <a:spAutoFit/>
            </a:bodyPr>
            <a:lstStyle/>
            <a:p>
              <a:pPr algn="just">
                <a:spcAft>
                  <a:spcPts val="0"/>
                </a:spcAft>
              </a:pPr>
              <a:r>
                <a:rPr lang="en-US" sz="1200" kern="100" dirty="0">
                  <a:effectLst/>
                  <a:latin typeface="Century" panose="02040604050505020304" pitchFamily="18" charset="0"/>
                  <a:ea typeface="ＭＳ 明朝" panose="02020609040205080304" pitchFamily="17" charset="-128"/>
                  <a:cs typeface="Times New Roman" panose="02020603050405020304" pitchFamily="18" charset="0"/>
                </a:rPr>
                <a:t>16.3%</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テキスト ボックス 2"/>
            <p:cNvSpPr txBox="1">
              <a:spLocks noChangeArrowheads="1"/>
            </p:cNvSpPr>
            <p:nvPr/>
          </p:nvSpPr>
          <p:spPr bwMode="auto">
            <a:xfrm>
              <a:off x="6758678" y="5306960"/>
              <a:ext cx="551201" cy="184666"/>
            </a:xfrm>
            <a:prstGeom prst="rect">
              <a:avLst/>
            </a:prstGeom>
            <a:solidFill>
              <a:srgbClr val="FFFFFF"/>
            </a:solidFill>
            <a:ln w="9525">
              <a:solidFill>
                <a:srgbClr val="000000"/>
              </a:solidFill>
              <a:miter lim="800000"/>
              <a:headEnd/>
              <a:tailEnd/>
            </a:ln>
          </p:spPr>
          <p:txBody>
            <a:bodyPr rot="0" vert="horz" wrap="square" lIns="36000" tIns="0" rIns="36000" bIns="0" anchor="t" anchorCtr="0">
              <a:spAutoFit/>
            </a:bodyPr>
            <a:lstStyle/>
            <a:p>
              <a:pPr algn="just">
                <a:spcAft>
                  <a:spcPts val="0"/>
                </a:spcAft>
              </a:pPr>
              <a:r>
                <a:rPr lang="en-US" sz="1200" kern="100" dirty="0" smtClean="0">
                  <a:latin typeface="Century" panose="02040604050505020304" pitchFamily="18" charset="0"/>
                  <a:ea typeface="ＭＳ 明朝" panose="02020609040205080304" pitchFamily="17" charset="-128"/>
                  <a:cs typeface="Times New Roman" panose="02020603050405020304" pitchFamily="18" charset="0"/>
                </a:rPr>
                <a:t>12.2</a:t>
              </a:r>
              <a:r>
                <a:rPr lang="en-US" sz="12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テキスト ボックス 2"/>
            <p:cNvSpPr txBox="1">
              <a:spLocks noChangeArrowheads="1"/>
            </p:cNvSpPr>
            <p:nvPr/>
          </p:nvSpPr>
          <p:spPr bwMode="auto">
            <a:xfrm>
              <a:off x="6778988" y="3574328"/>
              <a:ext cx="551201" cy="184666"/>
            </a:xfrm>
            <a:prstGeom prst="rect">
              <a:avLst/>
            </a:prstGeom>
            <a:solidFill>
              <a:srgbClr val="FFFFFF"/>
            </a:solidFill>
            <a:ln w="9525">
              <a:solidFill>
                <a:srgbClr val="000000"/>
              </a:solidFill>
              <a:miter lim="800000"/>
              <a:headEnd/>
              <a:tailEnd/>
            </a:ln>
          </p:spPr>
          <p:txBody>
            <a:bodyPr rot="0" vert="horz" wrap="square" lIns="36000" tIns="0" rIns="36000" bIns="0" anchor="t" anchorCtr="0">
              <a:spAutoFit/>
            </a:bodyPr>
            <a:lstStyle/>
            <a:p>
              <a:pPr algn="just">
                <a:spcAft>
                  <a:spcPts val="0"/>
                </a:spcAft>
              </a:pPr>
              <a:r>
                <a:rPr lang="en-US" altLang="ja-JP" sz="1200" kern="100" dirty="0" smtClean="0">
                  <a:latin typeface="Century" panose="02040604050505020304" pitchFamily="18" charset="0"/>
                  <a:ea typeface="ＭＳ 明朝" panose="02020609040205080304" pitchFamily="17" charset="-128"/>
                  <a:cs typeface="Times New Roman" panose="02020603050405020304" pitchFamily="18" charset="0"/>
                </a:rPr>
                <a:t>21.</a:t>
              </a:r>
              <a:r>
                <a:rPr lang="en-US" altLang="ja-JP" sz="1200" kern="100" dirty="0">
                  <a:latin typeface="Century" panose="02040604050505020304" pitchFamily="18" charset="0"/>
                  <a:ea typeface="ＭＳ 明朝" panose="02020609040205080304" pitchFamily="17" charset="-128"/>
                  <a:cs typeface="Times New Roman" panose="02020603050405020304" pitchFamily="18" charset="0"/>
                </a:rPr>
                <a:t>5</a:t>
              </a:r>
              <a:r>
                <a:rPr lang="en-US" sz="12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テキスト ボックス 2"/>
            <p:cNvSpPr txBox="1">
              <a:spLocks noChangeArrowheads="1"/>
            </p:cNvSpPr>
            <p:nvPr/>
          </p:nvSpPr>
          <p:spPr bwMode="auto">
            <a:xfrm>
              <a:off x="6462477" y="4213528"/>
              <a:ext cx="1319134" cy="415052"/>
            </a:xfrm>
            <a:prstGeom prst="irregularSeal2">
              <a:avLst/>
            </a:prstGeom>
            <a:solidFill>
              <a:srgbClr val="FFFFFF"/>
            </a:solidFill>
            <a:ln w="9525">
              <a:solidFill>
                <a:srgbClr val="000000"/>
              </a:solidFill>
              <a:miter lim="800000"/>
              <a:headEnd/>
              <a:tailEnd/>
            </a:ln>
          </p:spPr>
          <p:txBody>
            <a:bodyPr rot="0" vert="horz" wrap="square" lIns="36000" tIns="0" rIns="36000" bIns="0" anchor="t" anchorCtr="0">
              <a:spAutoFit/>
            </a:bodyPr>
            <a:lstStyle/>
            <a:p>
              <a:pPr algn="just">
                <a:spcAft>
                  <a:spcPts val="0"/>
                </a:spcAft>
              </a:pPr>
              <a:r>
                <a:rPr lang="en-US" sz="12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17.2%</a:t>
              </a:r>
              <a:endParaRPr lang="ja-JP" sz="12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27" name="正方形/長方形 26"/>
          <p:cNvSpPr/>
          <p:nvPr/>
        </p:nvSpPr>
        <p:spPr>
          <a:xfrm>
            <a:off x="8346175" y="6202907"/>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４</a:t>
            </a:r>
            <a:endParaRPr kumimoji="1" lang="ja-JP" altLang="en-US" dirty="0">
              <a:solidFill>
                <a:schemeClr val="tx1"/>
              </a:solidFill>
            </a:endParaRPr>
          </a:p>
        </p:txBody>
      </p:sp>
    </p:spTree>
    <p:extLst>
      <p:ext uri="{BB962C8B-B14F-4D97-AF65-F5344CB8AC3E}">
        <p14:creationId xmlns:p14="http://schemas.microsoft.com/office/powerpoint/2010/main" xmlns="" val="1322831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48682"/>
            <a:ext cx="8210550" cy="647701"/>
          </a:xfrm>
        </p:spPr>
        <p:txBody>
          <a:bodyPr>
            <a:normAutofit/>
          </a:bodyPr>
          <a:lstStyle/>
          <a:p>
            <a:r>
              <a:rPr kumimoji="1" lang="ja-JP" altLang="en-US" sz="3200" dirty="0" smtClean="0"/>
              <a:t>町民意識調査から見る町の課題</a:t>
            </a:r>
            <a:endParaRPr kumimoji="1" lang="ja-JP" altLang="en-US" sz="3200" dirty="0"/>
          </a:p>
        </p:txBody>
      </p:sp>
      <p:sp>
        <p:nvSpPr>
          <p:cNvPr id="4" name="テキスト ボックス 2"/>
          <p:cNvSpPr txBox="1">
            <a:spLocks noGrp="1" noChangeArrowheads="1"/>
          </p:cNvSpPr>
          <p:nvPr>
            <p:ph idx="1"/>
          </p:nvPr>
        </p:nvSpPr>
        <p:spPr bwMode="auto">
          <a:xfrm>
            <a:off x="202366" y="1850984"/>
            <a:ext cx="4249712" cy="2509091"/>
          </a:xfrm>
          <a:prstGeom prst="rect">
            <a:avLst/>
          </a:prstGeom>
          <a:solidFill>
            <a:schemeClr val="accent1">
              <a:lumMod val="20000"/>
              <a:lumOff val="80000"/>
            </a:schemeClr>
          </a:solidFill>
          <a:ln w="9525">
            <a:solidFill>
              <a:schemeClr val="accent1"/>
            </a:solidFill>
            <a:miter lim="800000"/>
            <a:headEnd/>
            <a:tailEnd/>
          </a:ln>
        </p:spPr>
        <p:txBody>
          <a:bodyPr rot="0" vert="horz" wrap="square" lIns="91440" tIns="45720" rIns="91440" bIns="45720" anchor="t" anchorCtr="0">
            <a:noAutofit/>
          </a:bodyPr>
          <a:lstStyle/>
          <a:p>
            <a:pPr marL="0" indent="0" algn="just">
              <a:lnSpc>
                <a:spcPts val="1200"/>
              </a:lnSpc>
              <a:spcBef>
                <a:spcPts val="600"/>
              </a:spcBef>
              <a:spcAft>
                <a:spcPts val="0"/>
              </a:spcAft>
              <a:buNone/>
            </a:pPr>
            <a:r>
              <a:rPr lang="ja-JP" sz="1050" b="1" kern="100" dirty="0" smtClean="0">
                <a:effectLst/>
                <a:latin typeface="Century" panose="02040604050505020304" pitchFamily="18" charset="0"/>
                <a:ea typeface="メイリオ" panose="020B0604030504040204" pitchFamily="50" charset="-128"/>
                <a:cs typeface="Times New Roman" panose="02020603050405020304" pitchFamily="18" charset="0"/>
              </a:rPr>
              <a:t>○人口</a:t>
            </a:r>
            <a:r>
              <a:rPr lang="ja-JP" sz="1050" b="1" kern="100" dirty="0">
                <a:effectLst/>
                <a:latin typeface="Century" panose="02040604050505020304" pitchFamily="18" charset="0"/>
                <a:ea typeface="メイリオ" panose="020B0604030504040204" pitchFamily="50" charset="-128"/>
                <a:cs typeface="Times New Roman" panose="02020603050405020304" pitchFamily="18" charset="0"/>
              </a:rPr>
              <a:t>減少に</a:t>
            </a:r>
            <a:r>
              <a:rPr lang="ja-JP" sz="1050" b="1" kern="100" dirty="0" smtClean="0">
                <a:effectLst/>
                <a:latin typeface="Century" panose="02040604050505020304" pitchFamily="18" charset="0"/>
                <a:ea typeface="メイリオ" panose="020B0604030504040204" pitchFamily="50" charset="-128"/>
                <a:cs typeface="Times New Roman" panose="02020603050405020304" pitchFamily="18" charset="0"/>
              </a:rPr>
              <a:t>ついて</a:t>
            </a:r>
            <a:endParaRPr lang="en-US" altLang="ja-JP" sz="1050" b="1" kern="100" dirty="0" smtClean="0">
              <a:effectLst/>
              <a:latin typeface="Century" panose="02040604050505020304" pitchFamily="18" charset="0"/>
              <a:ea typeface="メイリオ" panose="020B0604030504040204" pitchFamily="50" charset="-128"/>
              <a:cs typeface="Times New Roman" panose="02020603050405020304" pitchFamily="18" charset="0"/>
            </a:endParaRPr>
          </a:p>
          <a:p>
            <a:pPr marL="0" indent="0" algn="just">
              <a:lnSpc>
                <a:spcPts val="1200"/>
              </a:lnSpc>
              <a:spcBef>
                <a:spcPts val="600"/>
              </a:spcBef>
              <a:spcAft>
                <a:spcPts val="0"/>
              </a:spcAft>
              <a:buNone/>
            </a:pP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松伏町で大事だと思われる人口減少対策として、</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「公共交通の</a:t>
            </a:r>
            <a:r>
              <a:rPr lang="ja-JP" sz="1050" b="1" kern="100" dirty="0" smtClean="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利便性</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の向上」、「働きながら結婚し子育てできる環境の整備」</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が</a:t>
            </a: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求められて</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いる。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ts val="1200"/>
              </a:lnSpc>
              <a:spcBef>
                <a:spcPts val="600"/>
              </a:spcBef>
              <a:spcAft>
                <a:spcPts val="0"/>
              </a:spcAft>
              <a:buNone/>
            </a:pPr>
            <a:r>
              <a:rPr lang="ja-JP" sz="1050" b="1" kern="100" dirty="0">
                <a:effectLst/>
                <a:latin typeface="Century" panose="02040604050505020304" pitchFamily="18" charset="0"/>
                <a:ea typeface="メイリオ" panose="020B0604030504040204" pitchFamily="50" charset="-128"/>
                <a:cs typeface="Times New Roman" panose="02020603050405020304" pitchFamily="18" charset="0"/>
              </a:rPr>
              <a:t>○結婚・出産・子育てについて</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ts val="1200"/>
              </a:lnSpc>
              <a:spcBef>
                <a:spcPts val="600"/>
              </a:spcBef>
              <a:spcAft>
                <a:spcPts val="0"/>
              </a:spcAft>
              <a:buNone/>
            </a:pP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女性の出産した後のあり方について、「出産後も働いた方が良い</a:t>
            </a: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」と</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回答している割合が</a:t>
            </a: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50.1</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％となっている</a:t>
            </a: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a:t>
            </a:r>
            <a:endParaRPr lang="en-US" alt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endParaRPr>
          </a:p>
          <a:p>
            <a:pPr marL="0" indent="0" algn="just">
              <a:lnSpc>
                <a:spcPts val="1200"/>
              </a:lnSpc>
              <a:spcBef>
                <a:spcPts val="600"/>
              </a:spcBef>
              <a:spcAft>
                <a:spcPts val="0"/>
              </a:spcAft>
              <a:buNone/>
            </a:pPr>
            <a:r>
              <a:rPr lang="ja-JP" sz="1050" b="1" kern="100" dirty="0" smtClean="0">
                <a:effectLst/>
                <a:latin typeface="Century" panose="02040604050505020304" pitchFamily="18" charset="0"/>
                <a:ea typeface="メイリオ" panose="020B0604030504040204" pitchFamily="50" charset="-128"/>
                <a:cs typeface="Times New Roman" panose="02020603050405020304" pitchFamily="18" charset="0"/>
              </a:rPr>
              <a:t>○</a:t>
            </a:r>
            <a:r>
              <a:rPr lang="ja-JP" sz="1050" b="1" kern="100" dirty="0">
                <a:effectLst/>
                <a:latin typeface="Century" panose="02040604050505020304" pitchFamily="18" charset="0"/>
                <a:ea typeface="メイリオ" panose="020B0604030504040204" pitchFamily="50" charset="-128"/>
                <a:cs typeface="Times New Roman" panose="02020603050405020304" pitchFamily="18" charset="0"/>
              </a:rPr>
              <a:t>住みよさと定住意向について</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ts val="1200"/>
              </a:lnSpc>
              <a:spcBef>
                <a:spcPts val="600"/>
              </a:spcBef>
              <a:spcAft>
                <a:spcPts val="0"/>
              </a:spcAft>
              <a:buNone/>
            </a:pP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転出したい理由として、</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「公共交通網が不便」</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が最も多く、</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a:t>
            </a:r>
            <a:r>
              <a:rPr lang="ja-JP" sz="1050" b="1" kern="100" dirty="0" smtClean="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日常の</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買い物の利便性が良くない」、「都心に遠い」、「働く場所が</a:t>
            </a:r>
            <a:r>
              <a:rPr lang="ja-JP" sz="1050" b="1" kern="100" dirty="0" smtClean="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限られて</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いる」</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についても多く挙げられている。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lnSpc>
                <a:spcPts val="1200"/>
              </a:lnSpc>
              <a:spcBef>
                <a:spcPts val="600"/>
              </a:spcBef>
              <a:spcAft>
                <a:spcPts val="0"/>
              </a:spcAft>
              <a:buNone/>
            </a:pP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・希望する転出先として、</a:t>
            </a:r>
            <a:r>
              <a:rPr lang="ja-JP" sz="1050" b="1" kern="100" dirty="0">
                <a:solidFill>
                  <a:srgbClr val="FF0000"/>
                </a:solidFill>
                <a:effectLst/>
                <a:latin typeface="Century" panose="02040604050505020304" pitchFamily="18" charset="0"/>
                <a:ea typeface="メイリオ" panose="020B0604030504040204" pitchFamily="50" charset="-128"/>
                <a:cs typeface="Times New Roman" panose="02020603050405020304" pitchFamily="18" charset="0"/>
              </a:rPr>
              <a:t>「近隣市」</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と回答している人が</a:t>
            </a: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51.5%</a:t>
            </a:r>
            <a:r>
              <a:rPr lang="ja-JP" sz="1050" kern="100" dirty="0" err="1">
                <a:effectLst/>
                <a:latin typeface="Century" panose="02040604050505020304" pitchFamily="18" charset="0"/>
                <a:ea typeface="メイリオ" panose="020B0604030504040204" pitchFamily="50" charset="-128"/>
                <a:cs typeface="Times New Roman" panose="02020603050405020304" pitchFamily="18" charset="0"/>
              </a:rPr>
              <a:t>、</a:t>
            </a:r>
            <a:r>
              <a:rPr lang="ja-JP" sz="1050" kern="100" dirty="0" smtClean="0">
                <a:effectLst/>
                <a:latin typeface="Century" panose="02040604050505020304" pitchFamily="18" charset="0"/>
                <a:ea typeface="メイリオ" panose="020B0604030504040204" pitchFamily="50" charset="-128"/>
                <a:cs typeface="Times New Roman" panose="02020603050405020304" pitchFamily="18" charset="0"/>
              </a:rPr>
              <a:t>次いで</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「東京都」が</a:t>
            </a: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22.8%</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となっている。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タイトル 1"/>
          <p:cNvSpPr txBox="1">
            <a:spLocks/>
          </p:cNvSpPr>
          <p:nvPr/>
        </p:nvSpPr>
        <p:spPr>
          <a:xfrm>
            <a:off x="0" y="629987"/>
            <a:ext cx="9144000" cy="101997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smtClean="0"/>
              <a:t>満足度の項目では</a:t>
            </a:r>
            <a:r>
              <a:rPr lang="ja-JP" altLang="en-US" sz="2400" dirty="0" smtClean="0">
                <a:solidFill>
                  <a:srgbClr val="FF0000"/>
                </a:solidFill>
              </a:rPr>
              <a:t>子育て環境</a:t>
            </a:r>
            <a:r>
              <a:rPr lang="ja-JP" altLang="en-US" sz="2400" dirty="0" smtClean="0"/>
              <a:t>に関する項目の満足度が高い。一方で町の</a:t>
            </a:r>
            <a:r>
              <a:rPr lang="ja-JP" altLang="en-US" sz="2400" dirty="0" smtClean="0">
                <a:solidFill>
                  <a:srgbClr val="0070C0"/>
                </a:solidFill>
              </a:rPr>
              <a:t>利便性</a:t>
            </a:r>
            <a:r>
              <a:rPr lang="ja-JP" altLang="en-US" sz="2400" dirty="0" smtClean="0"/>
              <a:t>に関する項目は満足度が低い。</a:t>
            </a:r>
            <a:endParaRPr lang="en-US" altLang="ja-JP" sz="2400" dirty="0" smtClean="0"/>
          </a:p>
        </p:txBody>
      </p:sp>
      <p:sp>
        <p:nvSpPr>
          <p:cNvPr id="8" name="正方形/長方形 7"/>
          <p:cNvSpPr/>
          <p:nvPr/>
        </p:nvSpPr>
        <p:spPr>
          <a:xfrm>
            <a:off x="684965" y="5996057"/>
            <a:ext cx="8208869" cy="7795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800"/>
              </a:lnSpc>
              <a:spcAft>
                <a:spcPts val="0"/>
              </a:spcAft>
            </a:pPr>
            <a:r>
              <a:rPr lang="ja-JP" altLang="en-US" sz="1100" kern="100" dirty="0" smtClean="0">
                <a:solidFill>
                  <a:schemeClr val="tx1"/>
                </a:solidFill>
                <a:effectLst/>
                <a:ea typeface="メイリオ" panose="020B0604030504040204" pitchFamily="50" charset="-128"/>
                <a:cs typeface="Times New Roman" panose="02020603050405020304" pitchFamily="18" charset="0"/>
              </a:rPr>
              <a:t>・</a:t>
            </a:r>
            <a:r>
              <a:rPr lang="ja-JP" sz="1100" kern="100" dirty="0" smtClean="0">
                <a:solidFill>
                  <a:schemeClr val="tx1"/>
                </a:solidFill>
                <a:effectLst/>
                <a:ea typeface="メイリオ" panose="020B0604030504040204" pitchFamily="50" charset="-128"/>
                <a:cs typeface="Times New Roman" panose="02020603050405020304" pitchFamily="18" charset="0"/>
              </a:rPr>
              <a:t>ファミリー</a:t>
            </a:r>
            <a:r>
              <a:rPr lang="ja-JP" sz="1100" kern="100" dirty="0">
                <a:solidFill>
                  <a:schemeClr val="tx1"/>
                </a:solidFill>
                <a:effectLst/>
                <a:ea typeface="メイリオ" panose="020B0604030504040204" pitchFamily="50" charset="-128"/>
                <a:cs typeface="Times New Roman" panose="02020603050405020304" pitchFamily="18" charset="0"/>
              </a:rPr>
              <a:t>世帯の自家用車所持率は高く、公共交通網の不便さを感じつつも、自家用車での通勤・通学が可能であり、他の</a:t>
            </a:r>
            <a:r>
              <a:rPr lang="ja-JP" sz="1100" kern="100" dirty="0" smtClean="0">
                <a:solidFill>
                  <a:schemeClr val="tx1"/>
                </a:solidFill>
                <a:effectLst/>
                <a:ea typeface="メイリオ" panose="020B0604030504040204" pitchFamily="50" charset="-128"/>
                <a:cs typeface="Times New Roman" panose="02020603050405020304" pitchFamily="18" charset="0"/>
              </a:rPr>
              <a:t>世</a:t>
            </a:r>
            <a:endParaRPr lang="en-US" altLang="ja-JP" sz="1100" kern="100" dirty="0" smtClean="0">
              <a:solidFill>
                <a:schemeClr val="tx1"/>
              </a:solidFill>
              <a:effectLst/>
              <a:ea typeface="メイリオ" panose="020B0604030504040204" pitchFamily="50" charset="-128"/>
              <a:cs typeface="Times New Roman" panose="02020603050405020304" pitchFamily="18" charset="0"/>
            </a:endParaRPr>
          </a:p>
          <a:p>
            <a:pPr algn="l">
              <a:lnSpc>
                <a:spcPts val="1800"/>
              </a:lnSpc>
              <a:spcAft>
                <a:spcPts val="0"/>
              </a:spcAft>
            </a:pPr>
            <a:r>
              <a:rPr lang="ja-JP" altLang="en-US" sz="1100" kern="100" dirty="0">
                <a:solidFill>
                  <a:schemeClr val="tx1"/>
                </a:solidFill>
                <a:ea typeface="メイリオ" panose="020B0604030504040204" pitchFamily="50" charset="-128"/>
                <a:cs typeface="Times New Roman" panose="02020603050405020304" pitchFamily="18" charset="0"/>
              </a:rPr>
              <a:t>　</a:t>
            </a:r>
            <a:r>
              <a:rPr lang="ja-JP" sz="1100" kern="100" dirty="0" smtClean="0">
                <a:solidFill>
                  <a:schemeClr val="tx1"/>
                </a:solidFill>
                <a:effectLst/>
                <a:ea typeface="メイリオ" panose="020B0604030504040204" pitchFamily="50" charset="-128"/>
                <a:cs typeface="Times New Roman" panose="02020603050405020304" pitchFamily="18" charset="0"/>
              </a:rPr>
              <a:t>代に比べて</a:t>
            </a:r>
            <a:r>
              <a:rPr lang="ja-JP" sz="1100" kern="100" dirty="0">
                <a:solidFill>
                  <a:schemeClr val="tx1"/>
                </a:solidFill>
                <a:effectLst/>
                <a:ea typeface="メイリオ" panose="020B0604030504040204" pitchFamily="50" charset="-128"/>
                <a:cs typeface="Times New Roman" panose="02020603050405020304" pitchFamily="18" charset="0"/>
              </a:rPr>
              <a:t>、交通網の課題を苦としない世代であることが推測される。</a:t>
            </a:r>
            <a:endParaRPr lang="ja-JP" sz="1050" kern="100" dirty="0">
              <a:solidFill>
                <a:schemeClr val="tx1"/>
              </a:solidFill>
              <a:effectLst/>
              <a:ea typeface="ＭＳ 明朝" panose="02020609040205080304" pitchFamily="17" charset="-128"/>
              <a:cs typeface="Times New Roman" panose="02020603050405020304" pitchFamily="18" charset="0"/>
            </a:endParaRPr>
          </a:p>
          <a:p>
            <a:pPr marL="139700" indent="-139700" algn="l">
              <a:lnSpc>
                <a:spcPts val="1800"/>
              </a:lnSpc>
              <a:spcAft>
                <a:spcPts val="0"/>
              </a:spcAft>
            </a:pPr>
            <a:r>
              <a:rPr lang="ja-JP" sz="1100" kern="100" dirty="0">
                <a:solidFill>
                  <a:schemeClr val="tx1"/>
                </a:solidFill>
                <a:effectLst/>
                <a:ea typeface="メイリオ" panose="020B0604030504040204" pitchFamily="50" charset="-128"/>
                <a:cs typeface="Times New Roman" panose="02020603050405020304" pitchFamily="18" charset="0"/>
              </a:rPr>
              <a:t>・子育て、教育環境の充実により、家族単位の転入が見込めれば、年少人口の増加も見込め、人口減少の抑制に効果的である。</a:t>
            </a:r>
            <a:endParaRPr lang="ja-JP" sz="1050" kern="100" dirty="0">
              <a:solidFill>
                <a:schemeClr val="tx1"/>
              </a:solidFill>
              <a:effectLst/>
              <a:ea typeface="ＭＳ 明朝" panose="02020609040205080304" pitchFamily="17" charset="-128"/>
              <a:cs typeface="Times New Roman" panose="02020603050405020304" pitchFamily="18" charset="0"/>
            </a:endParaRPr>
          </a:p>
        </p:txBody>
      </p:sp>
      <p:sp>
        <p:nvSpPr>
          <p:cNvPr id="9" name="テキスト ボックス 2"/>
          <p:cNvSpPr txBox="1">
            <a:spLocks noChangeArrowheads="1"/>
          </p:cNvSpPr>
          <p:nvPr/>
        </p:nvSpPr>
        <p:spPr bwMode="auto">
          <a:xfrm>
            <a:off x="684965" y="5615577"/>
            <a:ext cx="6506667" cy="380480"/>
          </a:xfrm>
          <a:prstGeom prst="rect">
            <a:avLst/>
          </a:prstGeom>
          <a:solidFill>
            <a:srgbClr val="FFFFFF"/>
          </a:solidFill>
          <a:ln w="9525">
            <a:solidFill>
              <a:srgbClr val="000000"/>
            </a:solidFill>
            <a:miter lim="800000"/>
            <a:headEnd/>
            <a:tailEnd/>
          </a:ln>
        </p:spPr>
        <p:txBody>
          <a:bodyPr rot="0" vert="horz" wrap="square" lIns="36000" tIns="36000" rIns="36000" bIns="36000" anchor="t" anchorCtr="0">
            <a:spAutoFit/>
          </a:bodyPr>
          <a:lstStyle/>
          <a:p>
            <a:pPr algn="just">
              <a:lnSpc>
                <a:spcPts val="2400"/>
              </a:lnSpc>
            </a:pPr>
            <a:r>
              <a:rPr lang="ja-JP" altLang="en-US" sz="1400" b="1" kern="100" dirty="0" smtClean="0">
                <a:ea typeface="メイリオ" panose="020B0604030504040204" pitchFamily="50" charset="-128"/>
                <a:cs typeface="Times New Roman" panose="02020603050405020304" pitchFamily="18" charset="0"/>
              </a:rPr>
              <a:t>総合戦略の施策におけるターゲット層：</a:t>
            </a:r>
            <a:r>
              <a:rPr lang="ja-JP" altLang="ja-JP" sz="1400" b="1" kern="100" dirty="0" smtClean="0">
                <a:solidFill>
                  <a:srgbClr val="FF0000"/>
                </a:solidFill>
                <a:ea typeface="メイリオ" panose="020B0604030504040204" pitchFamily="50" charset="-128"/>
                <a:cs typeface="Times New Roman" panose="02020603050405020304" pitchFamily="18" charset="0"/>
              </a:rPr>
              <a:t>子育て</a:t>
            </a:r>
            <a:r>
              <a:rPr lang="ja-JP" altLang="ja-JP" sz="1400" b="1" kern="100" dirty="0">
                <a:solidFill>
                  <a:srgbClr val="FF0000"/>
                </a:solidFill>
                <a:ea typeface="メイリオ" panose="020B0604030504040204" pitchFamily="50" charset="-128"/>
                <a:cs typeface="Times New Roman" panose="02020603050405020304" pitchFamily="18" charset="0"/>
              </a:rPr>
              <a:t>世代を中心としたファミリー</a:t>
            </a:r>
            <a:r>
              <a:rPr lang="ja-JP" altLang="ja-JP" sz="1400" b="1" kern="100" dirty="0" smtClean="0">
                <a:solidFill>
                  <a:srgbClr val="FF0000"/>
                </a:solidFill>
                <a:ea typeface="メイリオ" panose="020B0604030504040204" pitchFamily="50" charset="-128"/>
                <a:cs typeface="Times New Roman" panose="02020603050405020304" pitchFamily="18" charset="0"/>
              </a:rPr>
              <a:t>世帯</a:t>
            </a:r>
            <a:endParaRPr lang="ja-JP" altLang="ja-JP" sz="1100" kern="100" dirty="0">
              <a:ea typeface="ＭＳ 明朝" panose="02020609040205080304" pitchFamily="17" charset="-128"/>
              <a:cs typeface="Times New Roman" panose="02020603050405020304" pitchFamily="18" charset="0"/>
            </a:endParaRPr>
          </a:p>
        </p:txBody>
      </p:sp>
      <p:sp>
        <p:nvSpPr>
          <p:cNvPr id="10" name="Rectangle 14"/>
          <p:cNvSpPr>
            <a:spLocks noChangeArrowheads="1"/>
          </p:cNvSpPr>
          <p:nvPr/>
        </p:nvSpPr>
        <p:spPr bwMode="auto">
          <a:xfrm>
            <a:off x="134245" y="1593560"/>
            <a:ext cx="215956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町民意識調査の結果概要</a:t>
            </a:r>
            <a:endParaRPr kumimoji="0" lang="ja-JP" altLang="en-US" sz="1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196686" y="4788838"/>
            <a:ext cx="8510781" cy="340519"/>
          </a:xfrm>
          <a:prstGeom prst="roundRect">
            <a:avLst/>
          </a:prstGeom>
          <a:solidFill>
            <a:srgbClr val="66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spAutoFit/>
          </a:bodyPr>
          <a:lstStyle/>
          <a:p>
            <a:pPr>
              <a:lnSpc>
                <a:spcPts val="24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年齢別構成（人口ピラミッド）の維持・向上を図る観点から定着・誘致を図ることが望ましい</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階層</a:t>
            </a:r>
            <a:endPar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196686" y="5204548"/>
            <a:ext cx="8510781" cy="342000"/>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spAutoFit/>
          </a:bodyPr>
          <a:lstStyle/>
          <a:p>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自家用車保有割合が高く、やや脆弱な本町の公共交通網への依存性が相対的に少ない階層</a:t>
            </a:r>
          </a:p>
        </p:txBody>
      </p:sp>
      <p:sp>
        <p:nvSpPr>
          <p:cNvPr id="3" name="正方形/長方形 2"/>
          <p:cNvSpPr/>
          <p:nvPr/>
        </p:nvSpPr>
        <p:spPr>
          <a:xfrm>
            <a:off x="134245" y="4498457"/>
            <a:ext cx="2339102" cy="307777"/>
          </a:xfrm>
          <a:prstGeom prst="rect">
            <a:avLst/>
          </a:prstGeom>
        </p:spPr>
        <p:txBody>
          <a:bodyPr wrap="none">
            <a:spAutoFit/>
          </a:bodyPr>
          <a:lstStyle/>
          <a:p>
            <a:r>
              <a:rPr lang="ja-JP" altLang="ja-JP" sz="1400" b="1" dirty="0">
                <a:latin typeface="メイリオ" panose="020B0604030504040204" pitchFamily="50" charset="-128"/>
                <a:ea typeface="メイリオ" panose="020B0604030504040204" pitchFamily="50" charset="-128"/>
                <a:cs typeface="メイリオ" panose="020B0604030504040204" pitchFamily="50" charset="-128"/>
              </a:rPr>
              <a:t>施策推進の中心ターゲット</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12"/>
          <p:cNvSpPr/>
          <p:nvPr/>
        </p:nvSpPr>
        <p:spPr>
          <a:xfrm rot="16200000">
            <a:off x="-59618" y="5995193"/>
            <a:ext cx="933759" cy="421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334802" y="2413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５</a:t>
            </a:r>
            <a:endParaRPr kumimoji="1" lang="ja-JP" altLang="en-US" dirty="0">
              <a:solidFill>
                <a:schemeClr val="tx1"/>
              </a:solidFill>
            </a:endParaRPr>
          </a:p>
        </p:txBody>
      </p:sp>
      <p:sp>
        <p:nvSpPr>
          <p:cNvPr id="5" name="円/楕円 4"/>
          <p:cNvSpPr/>
          <p:nvPr/>
        </p:nvSpPr>
        <p:spPr>
          <a:xfrm>
            <a:off x="8678805" y="1967702"/>
            <a:ext cx="376518" cy="1148281"/>
          </a:xfrm>
          <a:prstGeom prst="ellipse">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満足度</a:t>
            </a:r>
            <a:r>
              <a:rPr kumimoji="1"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高</a:t>
            </a:r>
            <a:endPar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16"/>
          <p:cNvSpPr/>
          <p:nvPr/>
        </p:nvSpPr>
        <p:spPr>
          <a:xfrm>
            <a:off x="8678805" y="3322812"/>
            <a:ext cx="376518" cy="1148281"/>
          </a:xfrm>
          <a:prstGeom prst="ellipse">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満足度</a:t>
            </a:r>
            <a:r>
              <a:rPr kumimoji="1" lang="ja-JP" altLang="en-US" sz="14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低</a:t>
            </a:r>
            <a:endParaRPr kumimoji="1" lang="ja-JP" altLang="en-US" sz="14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0" name="グラフ 19"/>
          <p:cNvGraphicFramePr>
            <a:graphicFrameLocks/>
          </p:cNvGraphicFramePr>
          <p:nvPr>
            <p:extLst>
              <p:ext uri="{D42A27DB-BD31-4B8C-83A1-F6EECF244321}">
                <p14:modId xmlns:p14="http://schemas.microsoft.com/office/powerpoint/2010/main" xmlns="" val="422703026"/>
              </p:ext>
            </p:extLst>
          </p:nvPr>
        </p:nvGraphicFramePr>
        <p:xfrm>
          <a:off x="4571067" y="1593560"/>
          <a:ext cx="4136400" cy="32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482093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8770" y="3998795"/>
            <a:ext cx="8785830" cy="2757322"/>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kumimoji="1" lang="ja-JP" altLang="en-US" sz="1600" dirty="0">
              <a:solidFill>
                <a:schemeClr val="tx1"/>
              </a:solidFill>
            </a:endParaRPr>
          </a:p>
        </p:txBody>
      </p:sp>
      <p:sp>
        <p:nvSpPr>
          <p:cNvPr id="53" name="角丸四角形 52"/>
          <p:cNvSpPr/>
          <p:nvPr/>
        </p:nvSpPr>
        <p:spPr>
          <a:xfrm>
            <a:off x="291824" y="2623722"/>
            <a:ext cx="8581963" cy="881985"/>
          </a:xfrm>
          <a:prstGeom prst="round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r>
              <a:rPr kumimoji="1" lang="ja-JP" altLang="en-US" sz="1600" dirty="0" smtClean="0">
                <a:latin typeface="+mn-ea"/>
                <a:cs typeface="メイリオ" panose="020B0604030504040204" pitchFamily="50" charset="-128"/>
              </a:rPr>
              <a:t>課題克服に向けた取り組み方針</a:t>
            </a:r>
            <a:endParaRPr kumimoji="1" lang="ja-JP" altLang="en-US" sz="1600" dirty="0">
              <a:latin typeface="+mn-ea"/>
              <a:cs typeface="メイリオ" panose="020B0604030504040204" pitchFamily="50" charset="-128"/>
            </a:endParaRPr>
          </a:p>
        </p:txBody>
      </p:sp>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144603"/>
            <a:ext cx="9558938" cy="714374"/>
          </a:xfrm>
        </p:spPr>
        <p:txBody>
          <a:bodyPr>
            <a:noAutofit/>
          </a:bodyPr>
          <a:lstStyle/>
          <a:p>
            <a:r>
              <a:rPr kumimoji="1" lang="ja-JP" altLang="en-US" sz="3200" dirty="0" smtClean="0"/>
              <a:t>課題を克服し、人口減少に対応する</a:t>
            </a:r>
            <a:r>
              <a:rPr kumimoji="1" lang="en-US" altLang="ja-JP" sz="3200" dirty="0" smtClean="0"/>
              <a:t/>
            </a:r>
            <a:br>
              <a:rPr kumimoji="1" lang="en-US" altLang="ja-JP" sz="3200" dirty="0" smtClean="0"/>
            </a:br>
            <a:r>
              <a:rPr kumimoji="1" lang="ja-JP" altLang="en-US" sz="3200" dirty="0" smtClean="0"/>
              <a:t>総合戦略の</a:t>
            </a:r>
            <a:r>
              <a:rPr lang="ja-JP" altLang="en-US" sz="3200" dirty="0" smtClean="0"/>
              <a:t>視点と施策</a:t>
            </a:r>
            <a:endParaRPr kumimoji="1" lang="ja-JP" altLang="en-US" sz="3200" dirty="0"/>
          </a:p>
        </p:txBody>
      </p:sp>
      <p:sp>
        <p:nvSpPr>
          <p:cNvPr id="12" name="タイトル 1"/>
          <p:cNvSpPr txBox="1">
            <a:spLocks/>
          </p:cNvSpPr>
          <p:nvPr/>
        </p:nvSpPr>
        <p:spPr>
          <a:xfrm>
            <a:off x="54907" y="1003580"/>
            <a:ext cx="9144000" cy="613570"/>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t>町の課題に対し、強みを活かし、弱みを克服することで人口増を図る。</a:t>
            </a:r>
            <a:endParaRPr lang="en-US" altLang="ja-JP" sz="3200" dirty="0" smtClean="0"/>
          </a:p>
        </p:txBody>
      </p:sp>
      <p:sp>
        <p:nvSpPr>
          <p:cNvPr id="9" name="角丸四角形 8"/>
          <p:cNvSpPr/>
          <p:nvPr/>
        </p:nvSpPr>
        <p:spPr>
          <a:xfrm>
            <a:off x="630508" y="4324252"/>
            <a:ext cx="2052000" cy="83994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spAutoFit/>
          </a:bodyPr>
          <a:lstStyle/>
          <a:p>
            <a:pPr algn="ctr">
              <a:lnSpc>
                <a:spcPts val="2000"/>
              </a:lnSpc>
              <a:spcAft>
                <a:spcPts val="0"/>
              </a:spcAft>
            </a:pPr>
            <a:r>
              <a:rPr lang="ja-JP" sz="1400" b="1" kern="100" dirty="0" smtClean="0">
                <a:solidFill>
                  <a:srgbClr val="000000"/>
                </a:solidFill>
                <a:effectLst/>
                <a:ea typeface="メイリオ" panose="020B0604030504040204" pitchFamily="50" charset="-128"/>
                <a:cs typeface="Times New Roman" panose="02020603050405020304" pitchFamily="18" charset="0"/>
              </a:rPr>
              <a:t>子</a:t>
            </a:r>
            <a:r>
              <a:rPr lang="ja-JP" sz="1400" b="1" kern="100" dirty="0">
                <a:solidFill>
                  <a:srgbClr val="000000"/>
                </a:solidFill>
                <a:effectLst/>
                <a:ea typeface="メイリオ" panose="020B0604030504040204" pitchFamily="50" charset="-128"/>
                <a:cs typeface="Times New Roman" panose="02020603050405020304" pitchFamily="18" charset="0"/>
              </a:rPr>
              <a:t>育てや自然環境など暮らしの豊かさを活かした</a:t>
            </a:r>
            <a:r>
              <a:rPr lang="ja-JP" sz="1400" b="1" kern="100" dirty="0" smtClean="0">
                <a:solidFill>
                  <a:srgbClr val="000000"/>
                </a:solidFill>
                <a:effectLst/>
                <a:ea typeface="メイリオ" panose="020B0604030504040204" pitchFamily="50" charset="-128"/>
                <a:cs typeface="Times New Roman" panose="02020603050405020304" pitchFamily="18" charset="0"/>
              </a:rPr>
              <a:t>魅力づくり</a:t>
            </a:r>
            <a:endParaRPr lang="ja-JP" sz="1050" kern="100" dirty="0">
              <a:effectLst/>
              <a:ea typeface="ＭＳ 明朝" panose="02020609040205080304" pitchFamily="17" charset="-128"/>
              <a:cs typeface="Times New Roman" panose="02020603050405020304" pitchFamily="18" charset="0"/>
            </a:endParaRPr>
          </a:p>
        </p:txBody>
      </p:sp>
      <p:sp>
        <p:nvSpPr>
          <p:cNvPr id="10" name="角丸四角形 9"/>
          <p:cNvSpPr/>
          <p:nvPr/>
        </p:nvSpPr>
        <p:spPr>
          <a:xfrm>
            <a:off x="2783242" y="4324251"/>
            <a:ext cx="2052000" cy="851297"/>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spcAft>
                <a:spcPts val="0"/>
              </a:spcAft>
            </a:pPr>
            <a:r>
              <a:rPr lang="ja-JP" sz="1400" b="1" kern="100" dirty="0" smtClean="0">
                <a:solidFill>
                  <a:srgbClr val="000000"/>
                </a:solidFill>
                <a:effectLst/>
                <a:ea typeface="メイリオ" panose="020B0604030504040204" pitchFamily="50" charset="-128"/>
                <a:cs typeface="Times New Roman" panose="02020603050405020304" pitchFamily="18" charset="0"/>
              </a:rPr>
              <a:t>魅力ある</a:t>
            </a:r>
            <a:endParaRPr lang="en-US" altLang="ja-JP" sz="1400" b="1" kern="100" dirty="0" smtClean="0">
              <a:solidFill>
                <a:srgbClr val="000000"/>
              </a:solidFill>
              <a:effectLst/>
              <a:ea typeface="メイリオ" panose="020B0604030504040204" pitchFamily="50" charset="-128"/>
              <a:cs typeface="Times New Roman" panose="02020603050405020304" pitchFamily="18" charset="0"/>
            </a:endParaRPr>
          </a:p>
          <a:p>
            <a:pPr algn="ctr">
              <a:lnSpc>
                <a:spcPts val="2000"/>
              </a:lnSpc>
              <a:spcAft>
                <a:spcPts val="0"/>
              </a:spcAft>
            </a:pPr>
            <a:r>
              <a:rPr lang="ja-JP" sz="1400" b="1" kern="100" dirty="0" smtClean="0">
                <a:solidFill>
                  <a:srgbClr val="000000"/>
                </a:solidFill>
                <a:effectLst/>
                <a:ea typeface="メイリオ" panose="020B0604030504040204" pitchFamily="50" charset="-128"/>
                <a:cs typeface="Times New Roman" panose="02020603050405020304" pitchFamily="18" charset="0"/>
              </a:rPr>
              <a:t>働く</a:t>
            </a:r>
            <a:r>
              <a:rPr lang="ja-JP" sz="1400" b="1" kern="100" dirty="0">
                <a:solidFill>
                  <a:srgbClr val="000000"/>
                </a:solidFill>
                <a:effectLst/>
                <a:ea typeface="メイリオ" panose="020B0604030504040204" pitchFamily="50" charset="-128"/>
                <a:cs typeface="Times New Roman" panose="02020603050405020304" pitchFamily="18" charset="0"/>
              </a:rPr>
              <a:t>環境の</a:t>
            </a:r>
            <a:r>
              <a:rPr lang="ja-JP" sz="1400" b="1" kern="100" dirty="0" smtClean="0">
                <a:solidFill>
                  <a:srgbClr val="000000"/>
                </a:solidFill>
                <a:effectLst/>
                <a:ea typeface="メイリオ" panose="020B0604030504040204" pitchFamily="50" charset="-128"/>
                <a:cs typeface="Times New Roman" panose="02020603050405020304" pitchFamily="18" charset="0"/>
              </a:rPr>
              <a:t>確保</a:t>
            </a:r>
            <a:endParaRPr lang="ja-JP" sz="1050" kern="100" dirty="0">
              <a:effectLst/>
              <a:ea typeface="ＭＳ 明朝" panose="02020609040205080304" pitchFamily="17" charset="-128"/>
              <a:cs typeface="Times New Roman" panose="02020603050405020304" pitchFamily="18" charset="0"/>
            </a:endParaRPr>
          </a:p>
        </p:txBody>
      </p:sp>
      <p:sp>
        <p:nvSpPr>
          <p:cNvPr id="11" name="角丸四角形 10"/>
          <p:cNvSpPr/>
          <p:nvPr/>
        </p:nvSpPr>
        <p:spPr>
          <a:xfrm>
            <a:off x="4925741" y="4337900"/>
            <a:ext cx="2052000" cy="85129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spcAft>
                <a:spcPts val="0"/>
              </a:spcAft>
            </a:pPr>
            <a:r>
              <a:rPr lang="ja-JP" sz="1400" b="1" kern="100" dirty="0" smtClean="0">
                <a:solidFill>
                  <a:srgbClr val="000000"/>
                </a:solidFill>
                <a:effectLst/>
                <a:ea typeface="メイリオ" panose="020B0604030504040204" pitchFamily="50" charset="-128"/>
                <a:cs typeface="Times New Roman" panose="02020603050405020304" pitchFamily="18" charset="0"/>
              </a:rPr>
              <a:t>公共</a:t>
            </a:r>
            <a:r>
              <a:rPr lang="ja-JP" sz="1400" b="1" kern="100" dirty="0">
                <a:solidFill>
                  <a:srgbClr val="000000"/>
                </a:solidFill>
                <a:effectLst/>
                <a:ea typeface="メイリオ" panose="020B0604030504040204" pitchFamily="50" charset="-128"/>
                <a:cs typeface="Times New Roman" panose="02020603050405020304" pitchFamily="18" charset="0"/>
              </a:rPr>
              <a:t>交通</a:t>
            </a:r>
            <a:r>
              <a:rPr lang="ja-JP" sz="1400" b="1" kern="100" dirty="0" smtClean="0">
                <a:solidFill>
                  <a:srgbClr val="000000"/>
                </a:solidFill>
                <a:effectLst/>
                <a:ea typeface="メイリオ" panose="020B0604030504040204" pitchFamily="50" charset="-128"/>
                <a:cs typeface="Times New Roman" panose="02020603050405020304" pitchFamily="18" charset="0"/>
              </a:rPr>
              <a:t>など</a:t>
            </a:r>
            <a:endParaRPr lang="en-US" altLang="ja-JP" sz="1400" b="1" kern="100" dirty="0" smtClean="0">
              <a:solidFill>
                <a:srgbClr val="000000"/>
              </a:solidFill>
              <a:effectLst/>
              <a:ea typeface="メイリオ" panose="020B0604030504040204" pitchFamily="50" charset="-128"/>
              <a:cs typeface="Times New Roman" panose="02020603050405020304" pitchFamily="18" charset="0"/>
            </a:endParaRPr>
          </a:p>
          <a:p>
            <a:pPr algn="ctr">
              <a:lnSpc>
                <a:spcPts val="2000"/>
              </a:lnSpc>
              <a:spcAft>
                <a:spcPts val="0"/>
              </a:spcAft>
            </a:pPr>
            <a:r>
              <a:rPr lang="ja-JP" sz="1400" b="1" kern="100" smtClean="0">
                <a:solidFill>
                  <a:srgbClr val="000000"/>
                </a:solidFill>
                <a:effectLst/>
                <a:ea typeface="メイリオ" panose="020B0604030504040204" pitchFamily="50" charset="-128"/>
                <a:cs typeface="Times New Roman" panose="02020603050405020304" pitchFamily="18" charset="0"/>
              </a:rPr>
              <a:t>生活</a:t>
            </a:r>
            <a:r>
              <a:rPr lang="ja-JP" altLang="en-US" sz="1400" b="1" kern="100" smtClean="0">
                <a:solidFill>
                  <a:srgbClr val="000000"/>
                </a:solidFill>
                <a:effectLst/>
                <a:ea typeface="メイリオ" panose="020B0604030504040204" pitchFamily="50" charset="-128"/>
                <a:cs typeface="Times New Roman" panose="02020603050405020304" pitchFamily="18" charset="0"/>
              </a:rPr>
              <a:t>利便性の向上</a:t>
            </a:r>
            <a:endParaRPr lang="ja-JP" sz="1050" kern="100" dirty="0">
              <a:effectLst/>
              <a:ea typeface="ＭＳ 明朝" panose="02020609040205080304" pitchFamily="17" charset="-128"/>
              <a:cs typeface="Times New Roman" panose="02020603050405020304" pitchFamily="18" charset="0"/>
            </a:endParaRPr>
          </a:p>
        </p:txBody>
      </p:sp>
      <p:sp>
        <p:nvSpPr>
          <p:cNvPr id="13" name="角丸四角形 12"/>
          <p:cNvSpPr/>
          <p:nvPr/>
        </p:nvSpPr>
        <p:spPr>
          <a:xfrm>
            <a:off x="7059253" y="4351547"/>
            <a:ext cx="1683134" cy="851297"/>
          </a:xfrm>
          <a:prstGeom prst="round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spcAft>
                <a:spcPts val="0"/>
              </a:spcAft>
            </a:pPr>
            <a:r>
              <a:rPr lang="ja-JP" altLang="en-US" sz="1400" b="1" kern="100" dirty="0" smtClean="0">
                <a:solidFill>
                  <a:srgbClr val="000000"/>
                </a:solidFill>
                <a:effectLst/>
                <a:ea typeface="メイリオ" panose="020B0604030504040204" pitchFamily="50" charset="-128"/>
                <a:cs typeface="Times New Roman" panose="02020603050405020304" pitchFamily="18" charset="0"/>
              </a:rPr>
              <a:t>町への人口の</a:t>
            </a:r>
            <a:endParaRPr lang="en-US" altLang="ja-JP" sz="1400" b="1" kern="100" dirty="0" smtClean="0">
              <a:solidFill>
                <a:srgbClr val="000000"/>
              </a:solidFill>
              <a:effectLst/>
              <a:ea typeface="メイリオ" panose="020B0604030504040204" pitchFamily="50" charset="-128"/>
              <a:cs typeface="Times New Roman" panose="02020603050405020304" pitchFamily="18" charset="0"/>
            </a:endParaRPr>
          </a:p>
          <a:p>
            <a:pPr algn="ctr">
              <a:lnSpc>
                <a:spcPts val="2000"/>
              </a:lnSpc>
              <a:spcAft>
                <a:spcPts val="0"/>
              </a:spcAft>
            </a:pPr>
            <a:r>
              <a:rPr lang="ja-JP" altLang="en-US" sz="1400" b="1" kern="100" dirty="0" smtClean="0">
                <a:solidFill>
                  <a:srgbClr val="000000"/>
                </a:solidFill>
                <a:effectLst/>
                <a:ea typeface="メイリオ" panose="020B0604030504040204" pitchFamily="50" charset="-128"/>
                <a:cs typeface="Times New Roman" panose="02020603050405020304" pitchFamily="18" charset="0"/>
              </a:rPr>
              <a:t>定着・</a:t>
            </a:r>
            <a:r>
              <a:rPr lang="ja-JP" altLang="en-US" sz="1400" b="1" kern="100" dirty="0" smtClean="0">
                <a:solidFill>
                  <a:srgbClr val="000000"/>
                </a:solidFill>
                <a:ea typeface="メイリオ" panose="020B0604030504040204" pitchFamily="50" charset="-128"/>
                <a:cs typeface="Times New Roman" panose="02020603050405020304" pitchFamily="18" charset="0"/>
              </a:rPr>
              <a:t>吸収</a:t>
            </a:r>
            <a:endParaRPr lang="ja-JP" sz="1050" kern="100" dirty="0">
              <a:effectLst/>
              <a:ea typeface="ＭＳ 明朝" panose="02020609040205080304" pitchFamily="17" charset="-128"/>
              <a:cs typeface="Times New Roman" panose="02020603050405020304" pitchFamily="18" charset="0"/>
            </a:endParaRPr>
          </a:p>
        </p:txBody>
      </p:sp>
      <p:sp>
        <p:nvSpPr>
          <p:cNvPr id="16" name="角丸四角形 15"/>
          <p:cNvSpPr/>
          <p:nvPr/>
        </p:nvSpPr>
        <p:spPr>
          <a:xfrm>
            <a:off x="4510059" y="1476122"/>
            <a:ext cx="4363728" cy="1083572"/>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spcAft>
                <a:spcPts val="0"/>
              </a:spcAft>
            </a:pPr>
            <a:r>
              <a:rPr lang="ja-JP" sz="1400" b="1" kern="100" dirty="0">
                <a:solidFill>
                  <a:srgbClr val="000000"/>
                </a:solidFill>
                <a:effectLst/>
                <a:ea typeface="メイリオ" panose="020B0604030504040204" pitchFamily="50" charset="-128"/>
                <a:cs typeface="Times New Roman" panose="02020603050405020304" pitchFamily="18" charset="0"/>
              </a:rPr>
              <a:t>＜松伏町の弱みを克服する</a:t>
            </a:r>
            <a:r>
              <a:rPr lang="ja-JP" sz="1400" b="1" kern="100" dirty="0" smtClean="0">
                <a:solidFill>
                  <a:srgbClr val="000000"/>
                </a:solidFill>
                <a:effectLst/>
                <a:ea typeface="メイリオ" panose="020B0604030504040204" pitchFamily="50" charset="-128"/>
                <a:cs typeface="Times New Roman" panose="02020603050405020304" pitchFamily="18" charset="0"/>
              </a:rPr>
              <a:t>＞</a:t>
            </a:r>
            <a:r>
              <a:rPr lang="en-US" altLang="ja-JP" sz="1400" b="1" kern="100" dirty="0" smtClean="0">
                <a:solidFill>
                  <a:srgbClr val="000000"/>
                </a:solidFill>
                <a:effectLst/>
                <a:ea typeface="メイリオ" panose="020B0604030504040204" pitchFamily="50" charset="-128"/>
                <a:cs typeface="Times New Roman" panose="02020603050405020304" pitchFamily="18" charset="0"/>
              </a:rPr>
              <a:t> </a:t>
            </a:r>
          </a:p>
          <a:p>
            <a:pPr>
              <a:lnSpc>
                <a:spcPts val="15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〇就業の場の不足</a:t>
            </a:r>
          </a:p>
          <a:p>
            <a:pPr>
              <a:lnSpc>
                <a:spcPts val="15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〇子育てと両立</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できる就労環境の</a:t>
            </a: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不足</a:t>
            </a:r>
          </a:p>
          <a:p>
            <a:pPr>
              <a:lnSpc>
                <a:spcPts val="15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〇鉄道駅の</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不在</a:t>
            </a:r>
          </a:p>
        </p:txBody>
      </p:sp>
      <p:sp>
        <p:nvSpPr>
          <p:cNvPr id="17" name="角丸四角形 16"/>
          <p:cNvSpPr/>
          <p:nvPr/>
        </p:nvSpPr>
        <p:spPr>
          <a:xfrm>
            <a:off x="365194" y="1452901"/>
            <a:ext cx="4074578" cy="1105029"/>
          </a:xfrm>
          <a:prstGeom prst="round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spcAft>
                <a:spcPts val="0"/>
              </a:spcAft>
            </a:pPr>
            <a:r>
              <a:rPr lang="ja-JP" sz="1400" b="1" kern="100" dirty="0" smtClean="0">
                <a:solidFill>
                  <a:schemeClr val="tx1"/>
                </a:solidFill>
                <a:effectLst/>
                <a:ea typeface="メイリオ" panose="020B0604030504040204" pitchFamily="50" charset="-128"/>
                <a:cs typeface="Times New Roman" panose="02020603050405020304" pitchFamily="18" charset="0"/>
              </a:rPr>
              <a:t>＜松伏町の強みを伸ばす＞</a:t>
            </a:r>
            <a:endParaRPr lang="en-US" altLang="ja-JP" sz="1400" b="1" kern="100" dirty="0" smtClean="0">
              <a:solidFill>
                <a:schemeClr val="tx1"/>
              </a:solidFill>
              <a:effectLst/>
              <a:ea typeface="メイリオ" panose="020B0604030504040204" pitchFamily="50" charset="-128"/>
              <a:cs typeface="Times New Roman" panose="02020603050405020304" pitchFamily="18" charset="0"/>
            </a:endParaRPr>
          </a:p>
          <a:p>
            <a:pPr>
              <a:lnSpc>
                <a:spcPts val="15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〇美しい自然環境（田園・</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水辺等）</a:t>
            </a:r>
            <a:endPar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〇子育て環境（閑静な住環境</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・治安</a:t>
            </a: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物価・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教育環境</a:t>
            </a: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p>
          <a:p>
            <a:pPr>
              <a:lnSpc>
                <a:spcPts val="1500"/>
              </a:lnSpc>
            </a:pPr>
            <a:r>
              <a:rPr lang="ja-JP"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〇周辺都市と比較して強い農業</a:t>
            </a:r>
          </a:p>
          <a:p>
            <a:pPr algn="ctr">
              <a:lnSpc>
                <a:spcPts val="2000"/>
              </a:lnSpc>
              <a:spcAft>
                <a:spcPts val="0"/>
              </a:spcAft>
            </a:pPr>
            <a:endParaRPr lang="ja-JP" sz="1050" kern="100" dirty="0">
              <a:effectLst/>
              <a:ea typeface="ＭＳ 明朝" panose="02020609040205080304" pitchFamily="17" charset="-128"/>
              <a:cs typeface="Times New Roman" panose="02020603050405020304" pitchFamily="18" charset="0"/>
            </a:endParaRPr>
          </a:p>
        </p:txBody>
      </p:sp>
      <p:cxnSp>
        <p:nvCxnSpPr>
          <p:cNvPr id="24" name="直線コネクタ 23"/>
          <p:cNvCxnSpPr/>
          <p:nvPr/>
        </p:nvCxnSpPr>
        <p:spPr>
          <a:xfrm>
            <a:off x="8864600" y="9315450"/>
            <a:ext cx="2908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8396975" y="6202907"/>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６</a:t>
            </a:r>
            <a:endParaRPr kumimoji="1" lang="ja-JP" altLang="en-US" dirty="0">
              <a:solidFill>
                <a:schemeClr val="tx1"/>
              </a:solidFill>
            </a:endParaRPr>
          </a:p>
        </p:txBody>
      </p:sp>
      <p:sp>
        <p:nvSpPr>
          <p:cNvPr id="78" name="角丸四角形 77"/>
          <p:cNvSpPr/>
          <p:nvPr/>
        </p:nvSpPr>
        <p:spPr>
          <a:xfrm>
            <a:off x="600586" y="6079600"/>
            <a:ext cx="2052000" cy="5760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spAutoFit/>
          </a:bodyPr>
          <a:lstStyle/>
          <a:p>
            <a:pPr algn="ctr">
              <a:lnSpc>
                <a:spcPts val="2000"/>
              </a:lnSpc>
              <a:spcAft>
                <a:spcPts val="0"/>
              </a:spcAft>
            </a:pPr>
            <a:r>
              <a:rPr lang="ja-JP" altLang="en-US" sz="1400" b="1" kern="100" dirty="0">
                <a:solidFill>
                  <a:srgbClr val="000000"/>
                </a:solidFill>
                <a:ea typeface="メイリオ" panose="020B0604030504040204" pitchFamily="50" charset="-128"/>
                <a:cs typeface="Times New Roman" panose="02020603050405020304" pitchFamily="18" charset="0"/>
              </a:rPr>
              <a:t>結婚</a:t>
            </a:r>
            <a:r>
              <a:rPr lang="ja-JP" altLang="en-US" sz="1400" b="1" kern="100" dirty="0" smtClean="0">
                <a:solidFill>
                  <a:srgbClr val="000000"/>
                </a:solidFill>
                <a:ea typeface="メイリオ" panose="020B0604030504040204" pitchFamily="50" charset="-128"/>
                <a:cs typeface="Times New Roman" panose="02020603050405020304" pitchFamily="18" charset="0"/>
              </a:rPr>
              <a:t>・</a:t>
            </a:r>
            <a:r>
              <a:rPr lang="ja-JP" altLang="en-US" sz="1400" b="1" kern="100" dirty="0">
                <a:solidFill>
                  <a:srgbClr val="000000"/>
                </a:solidFill>
                <a:ea typeface="メイリオ" panose="020B0604030504040204" pitchFamily="50" charset="-128"/>
                <a:cs typeface="Times New Roman" panose="02020603050405020304" pitchFamily="18" charset="0"/>
              </a:rPr>
              <a:t>出産</a:t>
            </a:r>
            <a:r>
              <a:rPr lang="ja-JP" altLang="en-US" sz="1400" b="1" kern="100" dirty="0" smtClean="0">
                <a:solidFill>
                  <a:srgbClr val="000000"/>
                </a:solidFill>
                <a:ea typeface="メイリオ" panose="020B0604030504040204" pitchFamily="50" charset="-128"/>
                <a:cs typeface="Times New Roman" panose="02020603050405020304" pitchFamily="18" charset="0"/>
              </a:rPr>
              <a:t>・</a:t>
            </a:r>
            <a:r>
              <a:rPr lang="ja-JP" altLang="en-US" sz="1400" b="1" kern="100" dirty="0">
                <a:solidFill>
                  <a:srgbClr val="000000"/>
                </a:solidFill>
                <a:ea typeface="メイリオ" panose="020B0604030504040204" pitchFamily="50" charset="-128"/>
                <a:cs typeface="Times New Roman" panose="02020603050405020304" pitchFamily="18" charset="0"/>
              </a:rPr>
              <a:t>子育</a:t>
            </a:r>
            <a:r>
              <a:rPr lang="ja-JP" altLang="en-US" sz="1400" b="1" kern="100" dirty="0" smtClean="0">
                <a:solidFill>
                  <a:srgbClr val="000000"/>
                </a:solidFill>
                <a:ea typeface="メイリオ" panose="020B0604030504040204" pitchFamily="50" charset="-128"/>
                <a:cs typeface="Times New Roman" panose="02020603050405020304" pitchFamily="18" charset="0"/>
              </a:rPr>
              <a:t>ての希望の実現</a:t>
            </a:r>
            <a:endParaRPr lang="ja-JP" sz="1050" kern="100" dirty="0">
              <a:effectLst/>
              <a:ea typeface="ＭＳ 明朝" panose="02020609040205080304" pitchFamily="17" charset="-128"/>
              <a:cs typeface="Times New Roman" panose="02020603050405020304" pitchFamily="18" charset="0"/>
            </a:endParaRPr>
          </a:p>
        </p:txBody>
      </p:sp>
      <p:sp>
        <p:nvSpPr>
          <p:cNvPr id="79" name="角丸四角形 78"/>
          <p:cNvSpPr/>
          <p:nvPr/>
        </p:nvSpPr>
        <p:spPr>
          <a:xfrm>
            <a:off x="2742298" y="6106895"/>
            <a:ext cx="2052000" cy="5760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spcAft>
                <a:spcPts val="0"/>
              </a:spcAft>
            </a:pPr>
            <a:r>
              <a:rPr lang="ja-JP" altLang="en-US" sz="1400" b="1" kern="100" dirty="0">
                <a:solidFill>
                  <a:srgbClr val="000000"/>
                </a:solidFill>
                <a:ea typeface="メイリオ" panose="020B0604030504040204" pitchFamily="50" charset="-128"/>
                <a:cs typeface="Times New Roman" panose="02020603050405020304" pitchFamily="18" charset="0"/>
              </a:rPr>
              <a:t>安定</a:t>
            </a:r>
            <a:r>
              <a:rPr lang="ja-JP" altLang="en-US" sz="1400" b="1" kern="100" dirty="0" smtClean="0">
                <a:solidFill>
                  <a:srgbClr val="000000"/>
                </a:solidFill>
                <a:ea typeface="メイリオ" panose="020B0604030504040204" pitchFamily="50" charset="-128"/>
                <a:cs typeface="Times New Roman" panose="02020603050405020304" pitchFamily="18" charset="0"/>
              </a:rPr>
              <a:t>した雇用の創出</a:t>
            </a:r>
            <a:endParaRPr lang="en-US" altLang="ja-JP" sz="1400" b="1" kern="100" dirty="0" smtClean="0">
              <a:solidFill>
                <a:srgbClr val="000000"/>
              </a:solidFill>
              <a:effectLst/>
              <a:ea typeface="メイリオ" panose="020B0604030504040204" pitchFamily="50" charset="-128"/>
              <a:cs typeface="Times New Roman" panose="02020603050405020304" pitchFamily="18" charset="0"/>
            </a:endParaRPr>
          </a:p>
        </p:txBody>
      </p:sp>
      <p:sp>
        <p:nvSpPr>
          <p:cNvPr id="80" name="角丸四角形 79"/>
          <p:cNvSpPr/>
          <p:nvPr/>
        </p:nvSpPr>
        <p:spPr>
          <a:xfrm>
            <a:off x="4919415" y="6093248"/>
            <a:ext cx="2052000" cy="576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時代に合った</a:t>
            </a:r>
            <a:endParaRPr lang="en-US" altLang="ja-JP" sz="14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600"/>
              </a:lnSpc>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地域づくり</a:t>
            </a:r>
            <a:endParaRPr lang="ja-JP" sz="1400" b="1"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7072900" y="6079600"/>
            <a:ext cx="1683134" cy="576000"/>
          </a:xfrm>
          <a:prstGeom prst="round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新しいひとの</a:t>
            </a:r>
            <a:endParaRPr lang="en-US" altLang="ja-JP" sz="14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流れをつくる</a:t>
            </a:r>
            <a:endParaRPr lang="ja-JP" sz="1400" b="1"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角丸四角形 91"/>
          <p:cNvSpPr/>
          <p:nvPr/>
        </p:nvSpPr>
        <p:spPr>
          <a:xfrm>
            <a:off x="503554" y="3085290"/>
            <a:ext cx="2374791" cy="333260"/>
          </a:xfrm>
          <a:prstGeom prst="round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既存ストックの活用</a:t>
            </a:r>
          </a:p>
        </p:txBody>
      </p:sp>
      <p:sp>
        <p:nvSpPr>
          <p:cNvPr id="93" name="角丸四角形 92"/>
          <p:cNvSpPr/>
          <p:nvPr/>
        </p:nvSpPr>
        <p:spPr>
          <a:xfrm>
            <a:off x="3216341" y="3104276"/>
            <a:ext cx="2430648" cy="306467"/>
          </a:xfrm>
          <a:prstGeom prst="round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spAutoFit/>
          </a:bodyPr>
          <a:lstStyle/>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新たな市街地の形成</a:t>
            </a:r>
          </a:p>
        </p:txBody>
      </p:sp>
      <p:sp>
        <p:nvSpPr>
          <p:cNvPr id="94" name="角丸四角形 93"/>
          <p:cNvSpPr/>
          <p:nvPr/>
        </p:nvSpPr>
        <p:spPr>
          <a:xfrm>
            <a:off x="5984985" y="3094708"/>
            <a:ext cx="2619843" cy="306467"/>
          </a:xfrm>
          <a:prstGeom prst="round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spAutoFit/>
          </a:bodyPr>
          <a:lstStyle/>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プロモーションの強化</a:t>
            </a:r>
          </a:p>
        </p:txBody>
      </p:sp>
      <p:sp>
        <p:nvSpPr>
          <p:cNvPr id="96" name="下矢印 95"/>
          <p:cNvSpPr/>
          <p:nvPr/>
        </p:nvSpPr>
        <p:spPr>
          <a:xfrm>
            <a:off x="3902574" y="3567301"/>
            <a:ext cx="1147098" cy="281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タイトル 1"/>
          <p:cNvSpPr txBox="1">
            <a:spLocks/>
          </p:cNvSpPr>
          <p:nvPr/>
        </p:nvSpPr>
        <p:spPr>
          <a:xfrm>
            <a:off x="161320" y="4252859"/>
            <a:ext cx="400110" cy="1341920"/>
          </a:xfrm>
          <a:prstGeom prst="rect">
            <a:avLst/>
          </a:prstGeom>
        </p:spPr>
        <p:txBody>
          <a:bodyPr vert="eaVert"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400" b="1" dirty="0" smtClean="0"/>
              <a:t>松伏町総合戦略</a:t>
            </a:r>
            <a:endParaRPr lang="en-US" altLang="ja-JP" sz="1400" b="1" dirty="0" smtClean="0"/>
          </a:p>
        </p:txBody>
      </p:sp>
      <p:sp>
        <p:nvSpPr>
          <p:cNvPr id="101" name="タイトル 1"/>
          <p:cNvSpPr txBox="1">
            <a:spLocks/>
          </p:cNvSpPr>
          <p:nvPr/>
        </p:nvSpPr>
        <p:spPr>
          <a:xfrm>
            <a:off x="202263" y="6034565"/>
            <a:ext cx="400110" cy="621035"/>
          </a:xfrm>
          <a:prstGeom prst="rect">
            <a:avLst/>
          </a:prstGeom>
        </p:spPr>
        <p:txBody>
          <a:bodyPr vert="eaVert"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400" b="1" dirty="0" smtClean="0"/>
              <a:t>国・ 県</a:t>
            </a:r>
            <a:endParaRPr lang="en-US" altLang="ja-JP" sz="1400" b="1" dirty="0" smtClean="0"/>
          </a:p>
        </p:txBody>
      </p:sp>
      <p:sp>
        <p:nvSpPr>
          <p:cNvPr id="33" name="上下矢印 32"/>
          <p:cNvSpPr/>
          <p:nvPr/>
        </p:nvSpPr>
        <p:spPr>
          <a:xfrm>
            <a:off x="1351128" y="5145207"/>
            <a:ext cx="436729"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1030984" y="5448055"/>
            <a:ext cx="1027430" cy="323215"/>
          </a:xfrm>
          <a:prstGeom prst="roundRect">
            <a:avLst>
              <a:gd name="adj" fmla="val 13357"/>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dirty="0" smtClean="0">
                <a:solidFill>
                  <a:srgbClr val="000000"/>
                </a:solidFill>
                <a:effectLst/>
                <a:ea typeface="HGPｺﾞｼｯｸE" panose="020B0900000000000000" pitchFamily="50" charset="-128"/>
                <a:cs typeface="メイリオ" panose="020B0604030504040204" pitchFamily="50" charset="-128"/>
              </a:rPr>
              <a:t>子育て</a:t>
            </a:r>
            <a:r>
              <a:rPr lang="ja-JP" altLang="en-US" sz="1600" kern="100" dirty="0" smtClean="0">
                <a:solidFill>
                  <a:srgbClr val="000000"/>
                </a:solidFill>
                <a:effectLst/>
                <a:ea typeface="HGPｺﾞｼｯｸE" panose="020B0900000000000000" pitchFamily="50" charset="-128"/>
                <a:cs typeface="メイリオ" panose="020B0604030504040204" pitchFamily="50" charset="-128"/>
              </a:rPr>
              <a:t>　　　　　　　　　　　　　　　　　　　　　　　　　　　　　　　　　　　　　　　　</a:t>
            </a:r>
            <a:endParaRPr lang="ja-JP" sz="1050" kern="100" dirty="0">
              <a:effectLst/>
              <a:ea typeface="ＭＳ 明朝" panose="02020609040205080304" pitchFamily="17" charset="-128"/>
              <a:cs typeface="Times New Roman" panose="02020603050405020304" pitchFamily="18" charset="0"/>
            </a:endParaRPr>
          </a:p>
        </p:txBody>
      </p:sp>
      <p:sp>
        <p:nvSpPr>
          <p:cNvPr id="35" name="上下矢印 34"/>
          <p:cNvSpPr/>
          <p:nvPr/>
        </p:nvSpPr>
        <p:spPr>
          <a:xfrm>
            <a:off x="5707039" y="5174777"/>
            <a:ext cx="436729"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上下矢印 35"/>
          <p:cNvSpPr/>
          <p:nvPr/>
        </p:nvSpPr>
        <p:spPr>
          <a:xfrm>
            <a:off x="3566615" y="5163404"/>
            <a:ext cx="436729"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上下矢印 36"/>
          <p:cNvSpPr/>
          <p:nvPr/>
        </p:nvSpPr>
        <p:spPr>
          <a:xfrm>
            <a:off x="7704161" y="5179327"/>
            <a:ext cx="436729" cy="914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7453755" y="5486398"/>
            <a:ext cx="966914" cy="313899"/>
          </a:xfrm>
          <a:prstGeom prst="roundRect">
            <a:avLst>
              <a:gd name="adj" fmla="val 13357"/>
            </a:avLst>
          </a:prstGeom>
          <a:solidFill>
            <a:srgbClr val="FF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dirty="0">
                <a:solidFill>
                  <a:srgbClr val="000000"/>
                </a:solidFill>
                <a:effectLst/>
                <a:ea typeface="HGPｺﾞｼｯｸE" panose="020B0900000000000000" pitchFamily="50" charset="-128"/>
                <a:cs typeface="メイリオ" panose="020B0604030504040204" pitchFamily="50" charset="-128"/>
              </a:rPr>
              <a:t>ひと</a:t>
            </a:r>
            <a:endParaRPr lang="ja-JP" sz="1050" kern="100" dirty="0">
              <a:effectLst/>
              <a:ea typeface="ＭＳ 明朝" panose="02020609040205080304" pitchFamily="17" charset="-128"/>
              <a:cs typeface="Times New Roman" panose="02020603050405020304" pitchFamily="18" charset="0"/>
            </a:endParaRPr>
          </a:p>
        </p:txBody>
      </p:sp>
      <p:sp>
        <p:nvSpPr>
          <p:cNvPr id="47" name="角丸四角形 46"/>
          <p:cNvSpPr/>
          <p:nvPr/>
        </p:nvSpPr>
        <p:spPr>
          <a:xfrm>
            <a:off x="3300321" y="5448055"/>
            <a:ext cx="935355" cy="323850"/>
          </a:xfrm>
          <a:prstGeom prst="roundRect">
            <a:avLst>
              <a:gd name="adj" fmla="val 13357"/>
            </a:avLst>
          </a:prstGeom>
          <a:solidFill>
            <a:schemeClr val="accent5">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dirty="0">
                <a:solidFill>
                  <a:srgbClr val="000000"/>
                </a:solidFill>
                <a:effectLst/>
                <a:ea typeface="HGPｺﾞｼｯｸE" panose="020B0900000000000000" pitchFamily="50" charset="-128"/>
                <a:cs typeface="メイリオ" panose="020B0604030504040204" pitchFamily="50" charset="-128"/>
              </a:rPr>
              <a:t>しごと</a:t>
            </a:r>
            <a:endParaRPr lang="ja-JP" sz="1050" kern="100" dirty="0">
              <a:effectLst/>
              <a:ea typeface="ＭＳ 明朝" panose="02020609040205080304" pitchFamily="17" charset="-128"/>
              <a:cs typeface="Times New Roman" panose="02020603050405020304" pitchFamily="18" charset="0"/>
            </a:endParaRPr>
          </a:p>
        </p:txBody>
      </p:sp>
      <p:sp>
        <p:nvSpPr>
          <p:cNvPr id="46" name="角丸四角形 45"/>
          <p:cNvSpPr/>
          <p:nvPr/>
        </p:nvSpPr>
        <p:spPr>
          <a:xfrm>
            <a:off x="5439009" y="5448054"/>
            <a:ext cx="961791" cy="340995"/>
          </a:xfrm>
          <a:prstGeom prst="roundRect">
            <a:avLst>
              <a:gd name="adj" fmla="val 13357"/>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dirty="0">
                <a:solidFill>
                  <a:srgbClr val="000000"/>
                </a:solidFill>
                <a:effectLst/>
                <a:ea typeface="HGPｺﾞｼｯｸE" panose="020B0900000000000000" pitchFamily="50" charset="-128"/>
                <a:cs typeface="メイリオ" panose="020B0604030504040204" pitchFamily="50" charset="-128"/>
              </a:rPr>
              <a:t>まち</a:t>
            </a:r>
            <a:endParaRPr lang="ja-JP" sz="1050" kern="100" dirty="0">
              <a:effectLst/>
              <a:ea typeface="ＭＳ 明朝" panose="02020609040205080304" pitchFamily="17" charset="-128"/>
              <a:cs typeface="Times New Roman" panose="02020603050405020304" pitchFamily="18" charset="0"/>
            </a:endParaRPr>
          </a:p>
        </p:txBody>
      </p:sp>
      <p:sp>
        <p:nvSpPr>
          <p:cNvPr id="34" name="正方形/長方形 33"/>
          <p:cNvSpPr/>
          <p:nvPr/>
        </p:nvSpPr>
        <p:spPr>
          <a:xfrm>
            <a:off x="518614" y="3862317"/>
            <a:ext cx="6605517" cy="354842"/>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国・県の「まち・ひと・しごと創生総合戦略」の視点に対応した</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つのテーマ</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xmlns="" val="1848676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 y="144603"/>
            <a:ext cx="8309403" cy="714374"/>
          </a:xfrm>
        </p:spPr>
        <p:txBody>
          <a:bodyPr>
            <a:noAutofit/>
          </a:bodyPr>
          <a:lstStyle/>
          <a:p>
            <a:r>
              <a:rPr lang="ja-JP" altLang="en-US" sz="3200" dirty="0" smtClean="0"/>
              <a:t>国や県の「まち・ひと・しごと総合戦略」の視点</a:t>
            </a:r>
            <a:r>
              <a:rPr lang="en-US" altLang="ja-JP" sz="3200" dirty="0" smtClean="0"/>
              <a:t/>
            </a:r>
            <a:br>
              <a:rPr lang="en-US" altLang="ja-JP" sz="3200" dirty="0" smtClean="0"/>
            </a:br>
            <a:r>
              <a:rPr lang="ja-JP" altLang="en-US" sz="3200" dirty="0" smtClean="0"/>
              <a:t>から見た松伏町の施策・事業展開（案）</a:t>
            </a:r>
            <a:endParaRPr kumimoji="1" lang="ja-JP" altLang="en-US" sz="3200" dirty="0"/>
          </a:p>
        </p:txBody>
      </p:sp>
      <p:sp>
        <p:nvSpPr>
          <p:cNvPr id="7" name="正方形/長方形 6"/>
          <p:cNvSpPr/>
          <p:nvPr/>
        </p:nvSpPr>
        <p:spPr>
          <a:xfrm>
            <a:off x="8309402" y="3683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７</a:t>
            </a:r>
            <a:endParaRPr kumimoji="1" lang="ja-JP" altLang="en-US" dirty="0">
              <a:solidFill>
                <a:schemeClr val="tx1"/>
              </a:solidFill>
            </a:endParaRPr>
          </a:p>
        </p:txBody>
      </p:sp>
      <p:sp>
        <p:nvSpPr>
          <p:cNvPr id="11" name="角丸四角形 10"/>
          <p:cNvSpPr/>
          <p:nvPr/>
        </p:nvSpPr>
        <p:spPr>
          <a:xfrm>
            <a:off x="252000" y="4195041"/>
            <a:ext cx="4326879" cy="2394197"/>
          </a:xfrm>
          <a:prstGeom prst="roundRect">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33350" indent="-133350" algn="l">
              <a:lnSpc>
                <a:spcPts val="1600"/>
              </a:lnSpc>
              <a:spcAft>
                <a:spcPts val="0"/>
              </a:spcAft>
            </a:pPr>
            <a:endParaRPr lang="en-US" altLang="ja-JP" sz="1050" kern="100" dirty="0" smtClean="0">
              <a:solidFill>
                <a:srgbClr val="000000"/>
              </a:solidFill>
              <a:effectLst/>
              <a:ea typeface="メイリオ" panose="020B0604030504040204" pitchFamily="50" charset="-128"/>
              <a:cs typeface="Times New Roman" panose="02020603050405020304" pitchFamily="18" charset="0"/>
            </a:endParaRPr>
          </a:p>
          <a:p>
            <a:pPr marL="133350" indent="-133350" algn="l">
              <a:lnSpc>
                <a:spcPts val="1600"/>
              </a:lnSpc>
              <a:spcAft>
                <a:spcPts val="0"/>
              </a:spcAft>
            </a:pPr>
            <a:r>
              <a:rPr lang="ja-JP" altLang="en-US" sz="1050" kern="100" dirty="0" smtClean="0">
                <a:solidFill>
                  <a:srgbClr val="000000"/>
                </a:solidFill>
                <a:ea typeface="メイリオ" panose="020B0604030504040204" pitchFamily="50" charset="-128"/>
                <a:cs typeface="Times New Roman" panose="02020603050405020304" pitchFamily="18" charset="0"/>
              </a:rPr>
              <a:t>　</a:t>
            </a:r>
            <a:endParaRPr lang="en-US" altLang="ja-JP" sz="1050" kern="100" dirty="0">
              <a:solidFill>
                <a:srgbClr val="000000"/>
              </a:solidFill>
              <a:ea typeface="メイリオ" panose="020B0604030504040204" pitchFamily="50" charset="-128"/>
              <a:cs typeface="Times New Roman" panose="02020603050405020304" pitchFamily="18" charset="0"/>
            </a:endParaRPr>
          </a:p>
        </p:txBody>
      </p:sp>
      <p:sp>
        <p:nvSpPr>
          <p:cNvPr id="12" name="角丸四角形 11"/>
          <p:cNvSpPr/>
          <p:nvPr/>
        </p:nvSpPr>
        <p:spPr>
          <a:xfrm>
            <a:off x="361589" y="4058252"/>
            <a:ext cx="900069" cy="324000"/>
          </a:xfrm>
          <a:prstGeom prst="roundRect">
            <a:avLst>
              <a:gd name="adj" fmla="val 13357"/>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dirty="0">
                <a:solidFill>
                  <a:srgbClr val="000000"/>
                </a:solidFill>
                <a:effectLst/>
                <a:ea typeface="HGPｺﾞｼｯｸE" panose="020B0900000000000000" pitchFamily="50" charset="-128"/>
                <a:cs typeface="メイリオ" panose="020B0604030504040204" pitchFamily="50" charset="-128"/>
              </a:rPr>
              <a:t>まち</a:t>
            </a:r>
            <a:endParaRPr lang="ja-JP" sz="1050" kern="100" dirty="0">
              <a:effectLst/>
              <a:ea typeface="ＭＳ 明朝" panose="02020609040205080304" pitchFamily="17" charset="-128"/>
              <a:cs typeface="Times New Roman" panose="02020603050405020304" pitchFamily="18" charset="0"/>
            </a:endParaRPr>
          </a:p>
        </p:txBody>
      </p:sp>
      <p:sp>
        <p:nvSpPr>
          <p:cNvPr id="14" name="角丸四角形 13"/>
          <p:cNvSpPr/>
          <p:nvPr/>
        </p:nvSpPr>
        <p:spPr>
          <a:xfrm>
            <a:off x="4681589" y="4206005"/>
            <a:ext cx="4313121" cy="2383233"/>
          </a:xfrm>
          <a:prstGeom prst="roundRect">
            <a:avLst/>
          </a:prstGeom>
          <a:noFill/>
          <a:ln w="1905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en-US" sz="1200" kern="100">
                <a:solidFill>
                  <a:srgbClr val="000000"/>
                </a:solidFill>
                <a:effectLst/>
                <a:latin typeface="HGPｺﾞｼｯｸE" panose="020B0900000000000000"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5" name="角丸四角形 14"/>
          <p:cNvSpPr/>
          <p:nvPr/>
        </p:nvSpPr>
        <p:spPr>
          <a:xfrm>
            <a:off x="5084969" y="4011119"/>
            <a:ext cx="880070" cy="321958"/>
          </a:xfrm>
          <a:prstGeom prst="roundRect">
            <a:avLst>
              <a:gd name="adj" fmla="val 13357"/>
            </a:avLst>
          </a:prstGeom>
          <a:solidFill>
            <a:srgbClr val="FF99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a:solidFill>
                  <a:srgbClr val="000000"/>
                </a:solidFill>
                <a:effectLst/>
                <a:ea typeface="HGPｺﾞｼｯｸE" panose="020B0900000000000000" pitchFamily="50" charset="-128"/>
                <a:cs typeface="メイリオ" panose="020B0604030504040204" pitchFamily="50" charset="-128"/>
              </a:rPr>
              <a:t>ひと</a:t>
            </a:r>
            <a:endParaRPr lang="ja-JP" sz="1050" kern="100">
              <a:effectLst/>
              <a:ea typeface="ＭＳ 明朝" panose="02020609040205080304" pitchFamily="17" charset="-128"/>
              <a:cs typeface="Times New Roman" panose="02020603050405020304" pitchFamily="18" charset="0"/>
            </a:endParaRPr>
          </a:p>
        </p:txBody>
      </p:sp>
      <p:sp>
        <p:nvSpPr>
          <p:cNvPr id="16" name="角丸四角形 15"/>
          <p:cNvSpPr/>
          <p:nvPr/>
        </p:nvSpPr>
        <p:spPr>
          <a:xfrm>
            <a:off x="4782402" y="4414484"/>
            <a:ext cx="4068001" cy="104630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Aft>
                <a:spcPts val="0"/>
              </a:spcAft>
            </a:pPr>
            <a:r>
              <a:rPr lang="ja-JP" sz="1200" kern="100" dirty="0">
                <a:solidFill>
                  <a:srgbClr val="000000"/>
                </a:solidFill>
                <a:effectLst/>
                <a:ea typeface="HGPｺﾞｼｯｸE" panose="020B0900000000000000" pitchFamily="50" charset="-128"/>
                <a:cs typeface="Times New Roman" panose="02020603050405020304" pitchFamily="18" charset="0"/>
              </a:rPr>
              <a:t>＜プロモーション強化＞</a:t>
            </a:r>
            <a:endParaRPr lang="ja-JP" sz="1050" kern="100" dirty="0">
              <a:effectLst/>
              <a:ea typeface="ＭＳ 明朝" panose="02020609040205080304" pitchFamily="17" charset="-128"/>
              <a:cs typeface="Times New Roman" panose="02020603050405020304" pitchFamily="18" charset="0"/>
            </a:endParaRPr>
          </a:p>
          <a:p>
            <a:pPr marL="133350" indent="-133350"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○松伏町の地域資源や取組等を広く知ってもらうため、学生との協働等により、新たな視点からの町の</a:t>
            </a:r>
            <a:r>
              <a:rPr lang="en-US" sz="1050" kern="100" dirty="0">
                <a:solidFill>
                  <a:srgbClr val="000000"/>
                </a:solidFill>
                <a:effectLst/>
                <a:ea typeface="メイリオ" panose="020B0604030504040204" pitchFamily="50" charset="-128"/>
                <a:cs typeface="Times New Roman" panose="02020603050405020304" pitchFamily="18" charset="0"/>
              </a:rPr>
              <a:t>PR</a:t>
            </a:r>
            <a:r>
              <a:rPr lang="ja-JP" sz="1050" kern="100" dirty="0">
                <a:solidFill>
                  <a:srgbClr val="000000"/>
                </a:solidFill>
                <a:effectLst/>
                <a:ea typeface="メイリオ" panose="020B0604030504040204" pitchFamily="50" charset="-128"/>
                <a:cs typeface="Times New Roman" panose="02020603050405020304" pitchFamily="18" charset="0"/>
              </a:rPr>
              <a:t>を行う。</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事業例</a:t>
            </a:r>
            <a:r>
              <a:rPr lang="ja-JP" sz="1050" kern="100" dirty="0">
                <a:solidFill>
                  <a:srgbClr val="000000"/>
                </a:solidFill>
                <a:effectLst/>
                <a:ea typeface="メイリオ" panose="020B0604030504040204" pitchFamily="50" charset="-128"/>
                <a:cs typeface="Times New Roman" panose="02020603050405020304" pitchFamily="18" charset="0"/>
              </a:rPr>
              <a:t>：地域資源発見</a:t>
            </a:r>
            <a:r>
              <a:rPr lang="ja-JP" sz="1050" kern="100" dirty="0" smtClean="0">
                <a:solidFill>
                  <a:srgbClr val="000000"/>
                </a:solidFill>
                <a:effectLst/>
                <a:ea typeface="メイリオ" panose="020B0604030504040204" pitchFamily="50" charset="-128"/>
                <a:cs typeface="Times New Roman" panose="02020603050405020304" pitchFamily="18" charset="0"/>
              </a:rPr>
              <a:t>事業</a:t>
            </a:r>
            <a:endParaRPr lang="ja-JP" sz="1050" kern="100" dirty="0">
              <a:effectLst/>
              <a:ea typeface="ＭＳ 明朝" panose="02020609040205080304" pitchFamily="17" charset="-128"/>
              <a:cs typeface="Times New Roman" panose="02020603050405020304" pitchFamily="18" charset="0"/>
            </a:endParaRPr>
          </a:p>
        </p:txBody>
      </p:sp>
      <p:sp>
        <p:nvSpPr>
          <p:cNvPr id="17" name="角丸四角形 16"/>
          <p:cNvSpPr/>
          <p:nvPr/>
        </p:nvSpPr>
        <p:spPr>
          <a:xfrm>
            <a:off x="4782403" y="5574045"/>
            <a:ext cx="4079910" cy="898001"/>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ja-JP" sz="1200" kern="100" dirty="0">
                <a:solidFill>
                  <a:srgbClr val="000000"/>
                </a:solidFill>
                <a:effectLst/>
                <a:ea typeface="HGPｺﾞｼｯｸE" panose="020B0900000000000000" pitchFamily="50" charset="-128"/>
                <a:cs typeface="Times New Roman" panose="02020603050405020304" pitchFamily="18" charset="0"/>
              </a:rPr>
              <a:t>＜制度強化によるひとの呼び込み＞</a:t>
            </a:r>
            <a:endParaRPr lang="ja-JP" sz="1050" kern="100" dirty="0">
              <a:effectLst/>
              <a:ea typeface="ＭＳ 明朝" panose="02020609040205080304" pitchFamily="17" charset="-128"/>
              <a:cs typeface="Times New Roman" panose="02020603050405020304" pitchFamily="18" charset="0"/>
            </a:endParaRPr>
          </a:p>
          <a:p>
            <a:pPr marL="133350" indent="-133350"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○松伏町の現行の制度を見直し、町内外に広く魅力をアピールする。</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事業例</a:t>
            </a:r>
            <a:r>
              <a:rPr lang="ja-JP" sz="1050" kern="100" dirty="0">
                <a:solidFill>
                  <a:srgbClr val="000000"/>
                </a:solidFill>
                <a:effectLst/>
                <a:ea typeface="メイリオ" panose="020B0604030504040204" pitchFamily="50" charset="-128"/>
                <a:cs typeface="Times New Roman" panose="02020603050405020304" pitchFamily="18" charset="0"/>
              </a:rPr>
              <a:t>：勤労者住宅資金貸付事業の</a:t>
            </a:r>
            <a:r>
              <a:rPr lang="ja-JP" sz="1050" kern="100" dirty="0" smtClean="0">
                <a:solidFill>
                  <a:srgbClr val="000000"/>
                </a:solidFill>
                <a:effectLst/>
                <a:ea typeface="メイリオ" panose="020B0604030504040204" pitchFamily="50" charset="-128"/>
                <a:cs typeface="Times New Roman" panose="02020603050405020304" pitchFamily="18" charset="0"/>
              </a:rPr>
              <a:t>強化</a:t>
            </a:r>
            <a:endParaRPr lang="ja-JP" sz="1050" kern="100" dirty="0">
              <a:effectLst/>
              <a:ea typeface="ＭＳ 明朝" panose="02020609040205080304" pitchFamily="17" charset="-128"/>
              <a:cs typeface="Times New Roman" panose="02020603050405020304" pitchFamily="18" charset="0"/>
            </a:endParaRPr>
          </a:p>
        </p:txBody>
      </p:sp>
      <p:sp>
        <p:nvSpPr>
          <p:cNvPr id="19" name="角丸四角形 18"/>
          <p:cNvSpPr/>
          <p:nvPr/>
        </p:nvSpPr>
        <p:spPr>
          <a:xfrm>
            <a:off x="4681589" y="1173620"/>
            <a:ext cx="4320000" cy="2720640"/>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en-US" sz="1200" kern="100">
                <a:solidFill>
                  <a:srgbClr val="000000"/>
                </a:solidFill>
                <a:effectLst/>
                <a:latin typeface="HGPｺﾞｼｯｸE" panose="020B0900000000000000" pitchFamily="50" charset="-128"/>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20" name="角丸四角形 19"/>
          <p:cNvSpPr/>
          <p:nvPr/>
        </p:nvSpPr>
        <p:spPr>
          <a:xfrm>
            <a:off x="4775947" y="1476276"/>
            <a:ext cx="4068000" cy="89409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Aft>
                <a:spcPts val="0"/>
              </a:spcAft>
            </a:pPr>
            <a:r>
              <a:rPr lang="ja-JP" sz="1200" kern="100" dirty="0">
                <a:solidFill>
                  <a:srgbClr val="000000"/>
                </a:solidFill>
                <a:effectLst/>
                <a:ea typeface="HGPｺﾞｼｯｸE" panose="020B0900000000000000" pitchFamily="50" charset="-128"/>
                <a:cs typeface="Times New Roman" panose="02020603050405020304" pitchFamily="18" charset="0"/>
              </a:rPr>
              <a:t>＜子育てにやさしい、働く場づくり＞</a:t>
            </a:r>
            <a:endParaRPr lang="ja-JP" sz="1050" kern="100" dirty="0">
              <a:effectLst/>
              <a:ea typeface="ＭＳ 明朝" panose="02020609040205080304" pitchFamily="17" charset="-128"/>
              <a:cs typeface="Times New Roman" panose="02020603050405020304" pitchFamily="18" charset="0"/>
            </a:endParaRPr>
          </a:p>
          <a:p>
            <a:pPr marL="133350" indent="-133350"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○育児奨励企業や子育て関連製造企業等に対し、優先的な受け入れを行うなど、子育てに配慮した、働く場づくりを行う。</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事業例</a:t>
            </a:r>
            <a:r>
              <a:rPr lang="ja-JP" sz="1050" kern="100" dirty="0">
                <a:solidFill>
                  <a:srgbClr val="000000"/>
                </a:solidFill>
                <a:effectLst/>
                <a:ea typeface="メイリオ" panose="020B0604030504040204" pitchFamily="50" charset="-128"/>
                <a:cs typeface="Times New Roman" panose="02020603050405020304" pitchFamily="18" charset="0"/>
              </a:rPr>
              <a:t>：企業誘致奨励</a:t>
            </a:r>
            <a:r>
              <a:rPr lang="ja-JP" sz="1050" kern="100" dirty="0" smtClean="0">
                <a:solidFill>
                  <a:srgbClr val="000000"/>
                </a:solidFill>
                <a:effectLst/>
                <a:ea typeface="メイリオ" panose="020B0604030504040204" pitchFamily="50" charset="-128"/>
                <a:cs typeface="Times New Roman" panose="02020603050405020304" pitchFamily="18" charset="0"/>
              </a:rPr>
              <a:t>事業</a:t>
            </a:r>
            <a:endParaRPr lang="ja-JP" sz="1050" kern="100" dirty="0">
              <a:effectLst/>
              <a:ea typeface="ＭＳ 明朝" panose="02020609040205080304" pitchFamily="17" charset="-128"/>
              <a:cs typeface="Times New Roman" panose="02020603050405020304" pitchFamily="18" charset="0"/>
            </a:endParaRPr>
          </a:p>
        </p:txBody>
      </p:sp>
      <p:sp>
        <p:nvSpPr>
          <p:cNvPr id="21" name="角丸四角形 20"/>
          <p:cNvSpPr/>
          <p:nvPr/>
        </p:nvSpPr>
        <p:spPr>
          <a:xfrm>
            <a:off x="4782402" y="984796"/>
            <a:ext cx="935839" cy="323863"/>
          </a:xfrm>
          <a:prstGeom prst="roundRect">
            <a:avLst>
              <a:gd name="adj" fmla="val 13357"/>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dirty="0">
                <a:solidFill>
                  <a:srgbClr val="000000"/>
                </a:solidFill>
                <a:effectLst/>
                <a:ea typeface="HGPｺﾞｼｯｸE" panose="020B0900000000000000" pitchFamily="50" charset="-128"/>
                <a:cs typeface="メイリオ" panose="020B0604030504040204" pitchFamily="50" charset="-128"/>
              </a:rPr>
              <a:t>しごと</a:t>
            </a:r>
            <a:endParaRPr lang="ja-JP" sz="1050" kern="100" dirty="0">
              <a:effectLst/>
              <a:ea typeface="ＭＳ 明朝" panose="02020609040205080304" pitchFamily="17" charset="-128"/>
              <a:cs typeface="Times New Roman" panose="02020603050405020304" pitchFamily="18" charset="0"/>
            </a:endParaRPr>
          </a:p>
        </p:txBody>
      </p:sp>
      <p:sp>
        <p:nvSpPr>
          <p:cNvPr id="22" name="角丸四角形 21"/>
          <p:cNvSpPr/>
          <p:nvPr/>
        </p:nvSpPr>
        <p:spPr>
          <a:xfrm>
            <a:off x="4782402" y="2655962"/>
            <a:ext cx="4068000" cy="998493"/>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ja-JP" sz="1200" kern="100" dirty="0">
                <a:solidFill>
                  <a:srgbClr val="000000"/>
                </a:solidFill>
                <a:effectLst/>
                <a:ea typeface="HGPｺﾞｼｯｸE" panose="020B0900000000000000" pitchFamily="50" charset="-128"/>
                <a:cs typeface="Times New Roman" panose="02020603050405020304" pitchFamily="18" charset="0"/>
              </a:rPr>
              <a:t>＜後継者育成・高齢者生きがいプログラム＞</a:t>
            </a:r>
            <a:endParaRPr lang="ja-JP" sz="1050" kern="100" dirty="0">
              <a:effectLst/>
              <a:ea typeface="ＭＳ 明朝" panose="02020609040205080304" pitchFamily="17" charset="-128"/>
              <a:cs typeface="Times New Roman" panose="02020603050405020304" pitchFamily="18" charset="0"/>
            </a:endParaRPr>
          </a:p>
          <a:p>
            <a:pPr marL="133350" indent="-133350"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○町内企業や農家との連携により、町内で働く選択肢をつくる「きっかけ」を創出する。</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事業例</a:t>
            </a:r>
            <a:r>
              <a:rPr lang="ja-JP" sz="1050" kern="100" dirty="0">
                <a:solidFill>
                  <a:srgbClr val="000000"/>
                </a:solidFill>
                <a:effectLst/>
                <a:ea typeface="メイリオ" panose="020B0604030504040204" pitchFamily="50" charset="-128"/>
                <a:cs typeface="Times New Roman" panose="02020603050405020304" pitchFamily="18" charset="0"/>
              </a:rPr>
              <a:t>：町内企業インターンシップ</a:t>
            </a:r>
            <a:r>
              <a:rPr lang="ja-JP" sz="1050" kern="100" dirty="0" smtClean="0">
                <a:solidFill>
                  <a:srgbClr val="000000"/>
                </a:solidFill>
                <a:effectLst/>
                <a:ea typeface="メイリオ" panose="020B0604030504040204" pitchFamily="50" charset="-128"/>
                <a:cs typeface="Times New Roman" panose="02020603050405020304" pitchFamily="18" charset="0"/>
              </a:rPr>
              <a:t>奨励事業</a:t>
            </a:r>
          </a:p>
        </p:txBody>
      </p:sp>
      <p:sp>
        <p:nvSpPr>
          <p:cNvPr id="23" name="Rectangle 1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Rectangle 35"/>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9" name="角丸四角形 28"/>
          <p:cNvSpPr/>
          <p:nvPr/>
        </p:nvSpPr>
        <p:spPr>
          <a:xfrm>
            <a:off x="252000" y="1171574"/>
            <a:ext cx="4320000" cy="2722686"/>
          </a:xfrm>
          <a:prstGeom prst="roundRect">
            <a:avLst/>
          </a:prstGeom>
          <a:no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Aft>
                <a:spcPts val="0"/>
              </a:spcAft>
            </a:pPr>
            <a:endParaRPr lang="ja-JP" sz="1050" kern="100" dirty="0">
              <a:effectLst/>
              <a:ea typeface="ＭＳ 明朝" panose="02020609040205080304" pitchFamily="17" charset="-128"/>
              <a:cs typeface="Times New Roman" panose="02020603050405020304" pitchFamily="18" charset="0"/>
            </a:endParaRPr>
          </a:p>
        </p:txBody>
      </p:sp>
      <p:sp>
        <p:nvSpPr>
          <p:cNvPr id="30" name="角丸四角形 29"/>
          <p:cNvSpPr/>
          <p:nvPr/>
        </p:nvSpPr>
        <p:spPr>
          <a:xfrm>
            <a:off x="361589" y="984796"/>
            <a:ext cx="900068" cy="323215"/>
          </a:xfrm>
          <a:prstGeom prst="roundRect">
            <a:avLst>
              <a:gd name="adj" fmla="val 13357"/>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spcAft>
                <a:spcPts val="0"/>
              </a:spcAft>
            </a:pPr>
            <a:r>
              <a:rPr lang="ja-JP" sz="1600" kern="100">
                <a:solidFill>
                  <a:srgbClr val="000000"/>
                </a:solidFill>
                <a:effectLst/>
                <a:ea typeface="HGPｺﾞｼｯｸE" panose="020B0900000000000000" pitchFamily="50" charset="-128"/>
                <a:cs typeface="メイリオ" panose="020B0604030504040204" pitchFamily="50" charset="-128"/>
              </a:rPr>
              <a:t>子育て</a:t>
            </a:r>
            <a:endParaRPr lang="ja-JP" sz="1050" kern="100">
              <a:effectLst/>
              <a:ea typeface="ＭＳ 明朝" panose="02020609040205080304" pitchFamily="17" charset="-128"/>
              <a:cs typeface="Times New Roman" panose="02020603050405020304" pitchFamily="18" charset="0"/>
            </a:endParaRPr>
          </a:p>
        </p:txBody>
      </p:sp>
      <p:sp>
        <p:nvSpPr>
          <p:cNvPr id="31" name="角丸四角形 30"/>
          <p:cNvSpPr/>
          <p:nvPr/>
        </p:nvSpPr>
        <p:spPr>
          <a:xfrm>
            <a:off x="361588" y="1365325"/>
            <a:ext cx="4096943" cy="1116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Aft>
                <a:spcPts val="0"/>
              </a:spcAft>
            </a:pPr>
            <a:r>
              <a:rPr lang="ja-JP" sz="1200" kern="100" dirty="0">
                <a:solidFill>
                  <a:srgbClr val="000000"/>
                </a:solidFill>
                <a:effectLst/>
                <a:ea typeface="HGPｺﾞｼｯｸE" panose="020B0900000000000000" pitchFamily="50" charset="-128"/>
                <a:cs typeface="Times New Roman" panose="02020603050405020304" pitchFamily="18" charset="0"/>
              </a:rPr>
              <a:t>＜充実した人材育成・教育プログラム＞</a:t>
            </a:r>
            <a:endParaRPr lang="ja-JP" sz="1050" kern="100" dirty="0">
              <a:effectLst/>
              <a:ea typeface="ＭＳ 明朝" panose="02020609040205080304" pitchFamily="17" charset="-128"/>
              <a:cs typeface="Times New Roman" panose="02020603050405020304" pitchFamily="18" charset="0"/>
            </a:endParaRPr>
          </a:p>
          <a:p>
            <a:pPr marL="133350" indent="-133350"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○大学や商工会など多方面との連携を図り教育に触れる機会を増やす。</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○既存の教育環境をより充実させる。</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事業例</a:t>
            </a:r>
            <a:r>
              <a:rPr lang="ja-JP" sz="1050" kern="100" dirty="0">
                <a:solidFill>
                  <a:srgbClr val="000000"/>
                </a:solidFill>
                <a:effectLst/>
                <a:ea typeface="メイリオ" panose="020B0604030504040204" pitchFamily="50" charset="-128"/>
                <a:cs typeface="Times New Roman" panose="02020603050405020304" pitchFamily="18" charset="0"/>
              </a:rPr>
              <a:t>：</a:t>
            </a:r>
            <a:r>
              <a:rPr lang="en-US" sz="1050" kern="100" dirty="0">
                <a:solidFill>
                  <a:srgbClr val="000000"/>
                </a:solidFill>
                <a:effectLst/>
                <a:ea typeface="メイリオ" panose="020B0604030504040204" pitchFamily="50" charset="-128"/>
                <a:cs typeface="Times New Roman" panose="02020603050405020304" pitchFamily="18" charset="0"/>
              </a:rPr>
              <a:t>ICT</a:t>
            </a:r>
            <a:r>
              <a:rPr lang="ja-JP" sz="1050" kern="100" dirty="0">
                <a:solidFill>
                  <a:srgbClr val="000000"/>
                </a:solidFill>
                <a:effectLst/>
                <a:ea typeface="メイリオ" panose="020B0604030504040204" pitchFamily="50" charset="-128"/>
                <a:cs typeface="Times New Roman" panose="02020603050405020304" pitchFamily="18" charset="0"/>
              </a:rPr>
              <a:t>推進</a:t>
            </a:r>
            <a:r>
              <a:rPr lang="ja-JP" sz="1050" kern="100" dirty="0" smtClean="0">
                <a:solidFill>
                  <a:srgbClr val="000000"/>
                </a:solidFill>
                <a:effectLst/>
                <a:ea typeface="メイリオ" panose="020B0604030504040204" pitchFamily="50" charset="-128"/>
                <a:cs typeface="Times New Roman" panose="02020603050405020304" pitchFamily="18" charset="0"/>
              </a:rPr>
              <a:t>事業</a:t>
            </a:r>
            <a:r>
              <a:rPr lang="ja-JP" altLang="en-US" sz="1050" kern="100" dirty="0">
                <a:solidFill>
                  <a:srgbClr val="000000"/>
                </a:solidFill>
                <a:ea typeface="メイリオ" panose="020B0604030504040204" pitchFamily="50" charset="-128"/>
                <a:cs typeface="Times New Roman" panose="02020603050405020304" pitchFamily="18" charset="0"/>
              </a:rPr>
              <a:t>、</a:t>
            </a:r>
            <a:r>
              <a:rPr lang="ja-JP" sz="1050" kern="100" dirty="0" smtClean="0">
                <a:solidFill>
                  <a:srgbClr val="000000"/>
                </a:solidFill>
                <a:effectLst/>
                <a:ea typeface="メイリオ" panose="020B0604030504040204" pitchFamily="50" charset="-128"/>
                <a:cs typeface="Times New Roman" panose="02020603050405020304" pitchFamily="18" charset="0"/>
              </a:rPr>
              <a:t>学習</a:t>
            </a:r>
            <a:r>
              <a:rPr lang="ja-JP" sz="1050" kern="100" dirty="0">
                <a:solidFill>
                  <a:srgbClr val="000000"/>
                </a:solidFill>
                <a:effectLst/>
                <a:ea typeface="メイリオ" panose="020B0604030504040204" pitchFamily="50" charset="-128"/>
                <a:cs typeface="Times New Roman" panose="02020603050405020304" pitchFamily="18" charset="0"/>
              </a:rPr>
              <a:t>支援</a:t>
            </a:r>
            <a:r>
              <a:rPr lang="ja-JP" sz="1050" kern="100" dirty="0" smtClean="0">
                <a:solidFill>
                  <a:srgbClr val="000000"/>
                </a:solidFill>
                <a:effectLst/>
                <a:ea typeface="メイリオ" panose="020B0604030504040204" pitchFamily="50" charset="-128"/>
                <a:cs typeface="Times New Roman" panose="02020603050405020304" pitchFamily="18" charset="0"/>
              </a:rPr>
              <a:t>充実事業</a:t>
            </a:r>
            <a:r>
              <a:rPr lang="en-US" sz="1050" kern="100" dirty="0" smtClean="0">
                <a:effectLst/>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sp>
        <p:nvSpPr>
          <p:cNvPr id="32" name="角丸四角形 31"/>
          <p:cNvSpPr/>
          <p:nvPr/>
        </p:nvSpPr>
        <p:spPr>
          <a:xfrm>
            <a:off x="361589" y="2601059"/>
            <a:ext cx="4096943" cy="1108299"/>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Aft>
                <a:spcPts val="0"/>
              </a:spcAft>
            </a:pPr>
            <a:r>
              <a:rPr lang="ja-JP" sz="1200" kern="100" dirty="0">
                <a:solidFill>
                  <a:srgbClr val="000000"/>
                </a:solidFill>
                <a:effectLst/>
                <a:ea typeface="HGPｺﾞｼｯｸE" panose="020B0900000000000000" pitchFamily="50" charset="-128"/>
                <a:cs typeface="Times New Roman" panose="02020603050405020304" pitchFamily="18" charset="0"/>
              </a:rPr>
              <a:t>＜職住近接を奨励する子育て応援プログラム＞</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○子育てを応援する企業を積極的に誘致する。</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sz="1050" kern="100" dirty="0">
                <a:solidFill>
                  <a:srgbClr val="000000"/>
                </a:solidFill>
                <a:effectLst/>
                <a:ea typeface="メイリオ" panose="020B0604030504040204" pitchFamily="50" charset="-128"/>
                <a:cs typeface="Times New Roman" panose="02020603050405020304" pitchFamily="18" charset="0"/>
              </a:rPr>
              <a:t>○子育て世帯の転入を促進する。</a:t>
            </a:r>
            <a:endParaRPr lang="ja-JP" sz="1050" kern="100" dirty="0">
              <a:effectLst/>
              <a:ea typeface="ＭＳ 明朝" panose="02020609040205080304" pitchFamily="17" charset="-128"/>
              <a:cs typeface="Times New Roman" panose="02020603050405020304" pitchFamily="18" charset="0"/>
            </a:endParaRPr>
          </a:p>
          <a:p>
            <a:pPr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事業例</a:t>
            </a:r>
            <a:r>
              <a:rPr lang="ja-JP" sz="1050" kern="100" dirty="0">
                <a:solidFill>
                  <a:srgbClr val="000000"/>
                </a:solidFill>
                <a:effectLst/>
                <a:ea typeface="メイリオ" panose="020B0604030504040204" pitchFamily="50" charset="-128"/>
                <a:cs typeface="Times New Roman" panose="02020603050405020304" pitchFamily="18" charset="0"/>
              </a:rPr>
              <a:t>：「多様な働き方実践企業」奨励事業</a:t>
            </a:r>
            <a:endParaRPr lang="ja-JP" sz="1050" kern="100" dirty="0">
              <a:effectLst/>
              <a:ea typeface="ＭＳ 明朝" panose="02020609040205080304" pitchFamily="17" charset="-128"/>
              <a:cs typeface="Times New Roman" panose="02020603050405020304" pitchFamily="18" charset="0"/>
            </a:endParaRPr>
          </a:p>
          <a:p>
            <a:pPr indent="533400" algn="l">
              <a:lnSpc>
                <a:spcPts val="1600"/>
              </a:lnSpc>
              <a:spcAft>
                <a:spcPts val="0"/>
              </a:spcAft>
            </a:pPr>
            <a:r>
              <a:rPr lang="ja-JP" altLang="en-US" sz="1050" kern="100" dirty="0" smtClean="0">
                <a:solidFill>
                  <a:srgbClr val="000000"/>
                </a:solidFill>
                <a:effectLst/>
                <a:ea typeface="メイリオ" panose="020B0604030504040204" pitchFamily="50" charset="-128"/>
                <a:cs typeface="Times New Roman" panose="02020603050405020304" pitchFamily="18" charset="0"/>
              </a:rPr>
              <a:t>　</a:t>
            </a:r>
            <a:r>
              <a:rPr lang="ja-JP" sz="1050" kern="100" dirty="0" smtClean="0">
                <a:solidFill>
                  <a:srgbClr val="000000"/>
                </a:solidFill>
                <a:effectLst/>
                <a:ea typeface="メイリオ" panose="020B0604030504040204" pitchFamily="50" charset="-128"/>
                <a:cs typeface="Times New Roman" panose="02020603050405020304" pitchFamily="18" charset="0"/>
              </a:rPr>
              <a:t>子育て</a:t>
            </a:r>
            <a:r>
              <a:rPr lang="ja-JP" sz="1050" kern="100" dirty="0">
                <a:solidFill>
                  <a:srgbClr val="000000"/>
                </a:solidFill>
                <a:effectLst/>
                <a:ea typeface="メイリオ" panose="020B0604030504040204" pitchFamily="50" charset="-128"/>
                <a:cs typeface="Times New Roman" panose="02020603050405020304" pitchFamily="18" charset="0"/>
              </a:rPr>
              <a:t>世帯リフォーム・リノベーション促進事業</a:t>
            </a:r>
            <a:endParaRPr lang="ja-JP" sz="1050" kern="100" dirty="0">
              <a:effectLst/>
              <a:ea typeface="ＭＳ 明朝" panose="02020609040205080304" pitchFamily="17" charset="-128"/>
              <a:cs typeface="Times New Roman" panose="02020603050405020304" pitchFamily="18" charset="0"/>
            </a:endParaRPr>
          </a:p>
        </p:txBody>
      </p:sp>
      <p:sp>
        <p:nvSpPr>
          <p:cNvPr id="34" name="角丸四角形 33"/>
          <p:cNvSpPr/>
          <p:nvPr/>
        </p:nvSpPr>
        <p:spPr>
          <a:xfrm>
            <a:off x="361589" y="4452612"/>
            <a:ext cx="4068000" cy="112143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800"/>
              </a:lnSpc>
            </a:pPr>
            <a:r>
              <a:rPr lang="ja-JP" altLang="ja-JP" sz="1200" kern="100" dirty="0">
                <a:solidFill>
                  <a:srgbClr val="000000"/>
                </a:solidFill>
                <a:ea typeface="HGPｺﾞｼｯｸE" panose="020B0900000000000000" pitchFamily="50" charset="-128"/>
                <a:cs typeface="Times New Roman" panose="02020603050405020304" pitchFamily="18" charset="0"/>
              </a:rPr>
              <a:t>＜町の核づくり</a:t>
            </a:r>
            <a:r>
              <a:rPr lang="ja-JP" altLang="en-US" sz="1200" kern="100" dirty="0">
                <a:solidFill>
                  <a:srgbClr val="000000"/>
                </a:solidFill>
                <a:ea typeface="HGPｺﾞｼｯｸE" panose="020B0900000000000000" pitchFamily="50" charset="-128"/>
                <a:cs typeface="Times New Roman" panose="02020603050405020304" pitchFamily="18" charset="0"/>
              </a:rPr>
              <a:t>＞</a:t>
            </a:r>
            <a:endParaRPr lang="en-US" altLang="ja-JP" sz="1200" kern="100" dirty="0">
              <a:solidFill>
                <a:srgbClr val="000000"/>
              </a:solidFill>
              <a:ea typeface="HGPｺﾞｼｯｸE" panose="020B0900000000000000" pitchFamily="50" charset="-128"/>
              <a:cs typeface="Times New Roman" panose="02020603050405020304" pitchFamily="18" charset="0"/>
            </a:endParaRPr>
          </a:p>
          <a:p>
            <a:pPr>
              <a:lnSpc>
                <a:spcPts val="1800"/>
              </a:lnSpc>
            </a:pPr>
            <a:r>
              <a:rPr lang="ja-JP" altLang="ja-JP" sz="1050" kern="100" dirty="0">
                <a:solidFill>
                  <a:srgbClr val="000000"/>
                </a:solidFill>
                <a:ea typeface="メイリオ" panose="020B0604030504040204" pitchFamily="50" charset="-128"/>
                <a:cs typeface="Times New Roman" panose="02020603050405020304" pitchFamily="18" charset="0"/>
              </a:rPr>
              <a:t>○交通意識調査や</a:t>
            </a:r>
            <a:r>
              <a:rPr lang="en-US" altLang="ja-JP" sz="1050" kern="100" dirty="0">
                <a:solidFill>
                  <a:srgbClr val="000000"/>
                </a:solidFill>
                <a:ea typeface="メイリオ" panose="020B0604030504040204" pitchFamily="50" charset="-128"/>
                <a:cs typeface="Times New Roman" panose="02020603050405020304" pitchFamily="18" charset="0"/>
              </a:rPr>
              <a:t>ICT</a:t>
            </a:r>
            <a:r>
              <a:rPr lang="ja-JP" altLang="ja-JP" sz="1050" kern="100" dirty="0">
                <a:solidFill>
                  <a:srgbClr val="000000"/>
                </a:solidFill>
                <a:ea typeface="メイリオ" panose="020B0604030504040204" pitchFamily="50" charset="-128"/>
                <a:cs typeface="Times New Roman" panose="02020603050405020304" pitchFamily="18" charset="0"/>
              </a:rPr>
              <a:t>の活用により松伏町の重要課題である</a:t>
            </a:r>
            <a:r>
              <a:rPr lang="ja-JP" altLang="ja-JP" sz="1050" kern="100" dirty="0" smtClean="0">
                <a:solidFill>
                  <a:srgbClr val="000000"/>
                </a:solidFill>
                <a:ea typeface="メイリオ" panose="020B0604030504040204" pitchFamily="50" charset="-128"/>
                <a:cs typeface="Times New Roman" panose="02020603050405020304" pitchFamily="18" charset="0"/>
              </a:rPr>
              <a:t>公共</a:t>
            </a:r>
            <a:r>
              <a:rPr lang="ja-JP" altLang="en-US" sz="1050" kern="100" dirty="0" smtClean="0">
                <a:solidFill>
                  <a:srgbClr val="000000"/>
                </a:solidFill>
                <a:ea typeface="メイリオ" panose="020B0604030504040204" pitchFamily="50" charset="-128"/>
                <a:cs typeface="Times New Roman" panose="02020603050405020304" pitchFamily="18" charset="0"/>
              </a:rPr>
              <a:t>　</a:t>
            </a:r>
            <a:endParaRPr lang="en-US" altLang="ja-JP" sz="1050" kern="100" dirty="0" smtClean="0">
              <a:solidFill>
                <a:srgbClr val="000000"/>
              </a:solidFill>
              <a:ea typeface="メイリオ" panose="020B0604030504040204" pitchFamily="50" charset="-128"/>
              <a:cs typeface="Times New Roman" panose="02020603050405020304" pitchFamily="18" charset="0"/>
            </a:endParaRPr>
          </a:p>
          <a:p>
            <a:pPr>
              <a:lnSpc>
                <a:spcPts val="1800"/>
              </a:lnSpc>
            </a:pPr>
            <a:r>
              <a:rPr lang="ja-JP" altLang="en-US" sz="1050" kern="100" dirty="0">
                <a:solidFill>
                  <a:srgbClr val="000000"/>
                </a:solidFill>
                <a:ea typeface="メイリオ" panose="020B0604030504040204" pitchFamily="50" charset="-128"/>
                <a:cs typeface="Times New Roman" panose="02020603050405020304" pitchFamily="18" charset="0"/>
              </a:rPr>
              <a:t>　</a:t>
            </a:r>
            <a:r>
              <a:rPr lang="ja-JP" altLang="ja-JP" sz="1050" kern="100" dirty="0" smtClean="0">
                <a:solidFill>
                  <a:srgbClr val="000000"/>
                </a:solidFill>
                <a:ea typeface="メイリオ" panose="020B0604030504040204" pitchFamily="50" charset="-128"/>
                <a:cs typeface="Times New Roman" panose="02020603050405020304" pitchFamily="18" charset="0"/>
              </a:rPr>
              <a:t>交通</a:t>
            </a:r>
            <a:r>
              <a:rPr lang="ja-JP" altLang="ja-JP" sz="1050" kern="100" dirty="0">
                <a:solidFill>
                  <a:srgbClr val="000000"/>
                </a:solidFill>
                <a:ea typeface="メイリオ" panose="020B0604030504040204" pitchFamily="50" charset="-128"/>
                <a:cs typeface="Times New Roman" panose="02020603050405020304" pitchFamily="18" charset="0"/>
              </a:rPr>
              <a:t>の利便性を向上させ、町の核としての役割を担う</a:t>
            </a:r>
            <a:r>
              <a:rPr lang="ja-JP" altLang="ja-JP" sz="1050" kern="100" dirty="0" smtClean="0">
                <a:solidFill>
                  <a:srgbClr val="000000"/>
                </a:solidFill>
                <a:ea typeface="メイリオ" panose="020B0604030504040204" pitchFamily="50" charset="-128"/>
                <a:cs typeface="Times New Roman" panose="02020603050405020304" pitchFamily="18" charset="0"/>
              </a:rPr>
              <a:t>新市街</a:t>
            </a:r>
            <a:endParaRPr lang="en-US" altLang="ja-JP" sz="1050" kern="100" dirty="0" smtClean="0">
              <a:solidFill>
                <a:srgbClr val="000000"/>
              </a:solidFill>
              <a:ea typeface="メイリオ" panose="020B0604030504040204" pitchFamily="50" charset="-128"/>
              <a:cs typeface="Times New Roman" panose="02020603050405020304" pitchFamily="18" charset="0"/>
            </a:endParaRPr>
          </a:p>
          <a:p>
            <a:pPr>
              <a:lnSpc>
                <a:spcPts val="1800"/>
              </a:lnSpc>
            </a:pPr>
            <a:r>
              <a:rPr lang="ja-JP" altLang="en-US" sz="1050" kern="100" dirty="0">
                <a:solidFill>
                  <a:srgbClr val="000000"/>
                </a:solidFill>
                <a:ea typeface="メイリオ" panose="020B0604030504040204" pitchFamily="50" charset="-128"/>
                <a:cs typeface="Times New Roman" panose="02020603050405020304" pitchFamily="18" charset="0"/>
              </a:rPr>
              <a:t>　</a:t>
            </a:r>
            <a:r>
              <a:rPr lang="ja-JP" altLang="ja-JP" sz="1050" kern="100" dirty="0" smtClean="0">
                <a:solidFill>
                  <a:srgbClr val="000000"/>
                </a:solidFill>
                <a:ea typeface="メイリオ" panose="020B0604030504040204" pitchFamily="50" charset="-128"/>
                <a:cs typeface="Times New Roman" panose="02020603050405020304" pitchFamily="18" charset="0"/>
              </a:rPr>
              <a:t>地</a:t>
            </a:r>
            <a:r>
              <a:rPr lang="ja-JP" altLang="ja-JP" sz="1050" kern="100" dirty="0">
                <a:solidFill>
                  <a:srgbClr val="000000"/>
                </a:solidFill>
                <a:ea typeface="メイリオ" panose="020B0604030504040204" pitchFamily="50" charset="-128"/>
                <a:cs typeface="Times New Roman" panose="02020603050405020304" pitchFamily="18" charset="0"/>
              </a:rPr>
              <a:t>を整備する。</a:t>
            </a:r>
            <a:endParaRPr lang="en-US" altLang="ja-JP" sz="1050" kern="100" dirty="0">
              <a:solidFill>
                <a:srgbClr val="000000"/>
              </a:solidFill>
              <a:ea typeface="メイリオ" panose="020B0604030504040204" pitchFamily="50" charset="-128"/>
              <a:cs typeface="Times New Roman" panose="02020603050405020304" pitchFamily="18" charset="0"/>
            </a:endParaRPr>
          </a:p>
          <a:p>
            <a:pPr marL="133350" indent="-133350">
              <a:lnSpc>
                <a:spcPts val="1600"/>
              </a:lnSpc>
            </a:pPr>
            <a:r>
              <a:rPr lang="ja-JP" altLang="en-US" sz="1050" kern="100" dirty="0">
                <a:solidFill>
                  <a:srgbClr val="000000"/>
                </a:solidFill>
                <a:ea typeface="メイリオ" panose="020B0604030504040204" pitchFamily="50" charset="-128"/>
                <a:cs typeface="Times New Roman" panose="02020603050405020304" pitchFamily="18" charset="0"/>
              </a:rPr>
              <a:t>　事業例：</a:t>
            </a:r>
            <a:r>
              <a:rPr lang="en-US" altLang="ja-JP" sz="1050" kern="100" dirty="0">
                <a:solidFill>
                  <a:srgbClr val="000000"/>
                </a:solidFill>
                <a:ea typeface="メイリオ" panose="020B0604030504040204" pitchFamily="50" charset="-128"/>
                <a:cs typeface="Times New Roman" panose="02020603050405020304" pitchFamily="18" charset="0"/>
              </a:rPr>
              <a:t>ICT</a:t>
            </a:r>
            <a:r>
              <a:rPr lang="ja-JP" altLang="ja-JP" sz="1050" kern="100" dirty="0">
                <a:solidFill>
                  <a:srgbClr val="000000"/>
                </a:solidFill>
                <a:ea typeface="メイリオ" panose="020B0604030504040204" pitchFamily="50" charset="-128"/>
                <a:cs typeface="Times New Roman" panose="02020603050405020304" pitchFamily="18" charset="0"/>
              </a:rPr>
              <a:t>を利用した交通</a:t>
            </a:r>
            <a:r>
              <a:rPr lang="ja-JP" altLang="ja-JP" sz="1050" kern="100" dirty="0" smtClean="0">
                <a:solidFill>
                  <a:srgbClr val="000000"/>
                </a:solidFill>
                <a:ea typeface="メイリオ" panose="020B0604030504040204" pitchFamily="50" charset="-128"/>
                <a:cs typeface="Times New Roman" panose="02020603050405020304" pitchFamily="18" charset="0"/>
              </a:rPr>
              <a:t>ネットワークづくり</a:t>
            </a:r>
            <a:endParaRPr lang="ja-JP" sz="1050" kern="100" dirty="0">
              <a:effectLst/>
              <a:ea typeface="ＭＳ 明朝" panose="02020609040205080304" pitchFamily="17" charset="-128"/>
              <a:cs typeface="Times New Roman" panose="02020603050405020304" pitchFamily="18" charset="0"/>
            </a:endParaRPr>
          </a:p>
        </p:txBody>
      </p:sp>
      <p:sp>
        <p:nvSpPr>
          <p:cNvPr id="36" name="角丸四角形 35"/>
          <p:cNvSpPr/>
          <p:nvPr/>
        </p:nvSpPr>
        <p:spPr>
          <a:xfrm>
            <a:off x="361589" y="5710835"/>
            <a:ext cx="4068000" cy="7612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3350" indent="-133350">
              <a:lnSpc>
                <a:spcPts val="1600"/>
              </a:lnSpc>
            </a:pPr>
            <a:r>
              <a:rPr lang="ja-JP" altLang="en-US" sz="1200" kern="100" dirty="0">
                <a:solidFill>
                  <a:srgbClr val="000000"/>
                </a:solidFill>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ja-JP" sz="1200" kern="100" dirty="0">
                <a:solidFill>
                  <a:srgbClr val="000000"/>
                </a:solidFill>
                <a:latin typeface="HGPｺﾞｼｯｸE" panose="020B0900000000000000" pitchFamily="50" charset="-128"/>
                <a:ea typeface="HGPｺﾞｼｯｸE" panose="020B0900000000000000" pitchFamily="50" charset="-128"/>
                <a:cs typeface="Times New Roman" panose="02020603050405020304" pitchFamily="18" charset="0"/>
              </a:rPr>
              <a:t>交流機能の強化＞</a:t>
            </a:r>
            <a:endParaRPr lang="ja-JP" altLang="ja-JP" sz="12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nSpc>
                <a:spcPts val="1600"/>
              </a:lnSpc>
            </a:pPr>
            <a:r>
              <a:rPr lang="ja-JP" altLang="ja-JP" sz="1050" kern="100" dirty="0" smtClean="0">
                <a:solidFill>
                  <a:srgbClr val="000000"/>
                </a:solidFill>
                <a:ea typeface="メイリオ" panose="020B0604030504040204" pitchFamily="50" charset="-128"/>
                <a:cs typeface="Times New Roman" panose="02020603050405020304" pitchFamily="18" charset="0"/>
              </a:rPr>
              <a:t>○</a:t>
            </a:r>
            <a:r>
              <a:rPr lang="ja-JP"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コミュニティの要となる</a:t>
            </a:r>
            <a:r>
              <a:rPr lang="ja-JP"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交流</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機能の強化を行う</a:t>
            </a:r>
            <a:r>
              <a:rPr lang="ja-JP" altLang="en-US" sz="1050" kern="100" dirty="0" smtClean="0">
                <a:solidFill>
                  <a:srgbClr val="000000"/>
                </a:solidFill>
                <a:ea typeface="メイリオ" panose="020B0604030504040204" pitchFamily="50" charset="-128"/>
                <a:cs typeface="Times New Roman" panose="02020603050405020304" pitchFamily="18" charset="0"/>
              </a:rPr>
              <a:t>。</a:t>
            </a:r>
            <a:endParaRPr lang="en-US" altLang="ja-JP" sz="1050" kern="100" dirty="0" smtClean="0">
              <a:solidFill>
                <a:srgbClr val="000000"/>
              </a:solidFill>
              <a:ea typeface="メイリオ" panose="020B0604030504040204" pitchFamily="50" charset="-128"/>
              <a:cs typeface="Times New Roman" panose="02020603050405020304" pitchFamily="18" charset="0"/>
            </a:endParaRPr>
          </a:p>
          <a:p>
            <a:pPr>
              <a:lnSpc>
                <a:spcPts val="1600"/>
              </a:lnSpc>
            </a:pPr>
            <a:r>
              <a:rPr lang="ja-JP" altLang="en-US" sz="1050" kern="100" dirty="0">
                <a:solidFill>
                  <a:srgbClr val="000000"/>
                </a:solidFill>
                <a:ea typeface="メイリオ" panose="020B0604030504040204" pitchFamily="50" charset="-128"/>
                <a:cs typeface="Times New Roman" panose="02020603050405020304" pitchFamily="18" charset="0"/>
              </a:rPr>
              <a:t>　</a:t>
            </a:r>
            <a:r>
              <a:rPr lang="ja-JP" altLang="en-US" sz="1050" kern="100" dirty="0" smtClean="0">
                <a:solidFill>
                  <a:srgbClr val="000000"/>
                </a:solidFill>
                <a:ea typeface="メイリオ" panose="020B0604030504040204" pitchFamily="50" charset="-128"/>
                <a:cs typeface="Times New Roman" panose="02020603050405020304" pitchFamily="18" charset="0"/>
              </a:rPr>
              <a:t>事業例：</a:t>
            </a:r>
            <a:r>
              <a:rPr lang="ja-JP" altLang="ja-JP" sz="1050" kern="100" dirty="0" smtClean="0">
                <a:solidFill>
                  <a:srgbClr val="000000"/>
                </a:solidFill>
                <a:ea typeface="メイリオ" panose="020B0604030504040204" pitchFamily="50" charset="-128"/>
                <a:cs typeface="Times New Roman" panose="02020603050405020304" pitchFamily="18" charset="0"/>
              </a:rPr>
              <a:t>道</a:t>
            </a:r>
            <a:r>
              <a:rPr lang="ja-JP" altLang="ja-JP" sz="1050" kern="100" dirty="0">
                <a:solidFill>
                  <a:srgbClr val="000000"/>
                </a:solidFill>
                <a:ea typeface="メイリオ" panose="020B0604030504040204" pitchFamily="50" charset="-128"/>
                <a:cs typeface="Times New Roman" panose="02020603050405020304" pitchFamily="18" charset="0"/>
              </a:rPr>
              <a:t>の駅整備検討</a:t>
            </a:r>
            <a:r>
              <a:rPr lang="ja-JP" altLang="ja-JP" sz="1050" kern="100" dirty="0" smtClean="0">
                <a:solidFill>
                  <a:srgbClr val="000000"/>
                </a:solidFill>
                <a:ea typeface="メイリオ" panose="020B0604030504040204" pitchFamily="50" charset="-128"/>
                <a:cs typeface="Times New Roman" panose="02020603050405020304" pitchFamily="18" charset="0"/>
              </a:rPr>
              <a:t>事業</a:t>
            </a:r>
            <a:endParaRPr lang="ja-JP" altLang="ja-JP" sz="1050" kern="100" dirty="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xmlns="" val="1735133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84150" y="111917"/>
            <a:ext cx="7886700" cy="521231"/>
          </a:xfrm>
        </p:spPr>
        <p:txBody>
          <a:bodyPr>
            <a:noAutofit/>
          </a:bodyPr>
          <a:lstStyle/>
          <a:p>
            <a:r>
              <a:rPr lang="ja-JP" altLang="en-US" sz="3200" dirty="0" smtClean="0"/>
              <a:t>社会</a:t>
            </a:r>
            <a:r>
              <a:rPr lang="ja-JP" altLang="en-US" sz="3200" dirty="0"/>
              <a:t>増減</a:t>
            </a:r>
            <a:r>
              <a:rPr lang="ja-JP" altLang="en-US" sz="3200" dirty="0" smtClean="0"/>
              <a:t>の</a:t>
            </a:r>
            <a:r>
              <a:rPr lang="ja-JP" altLang="en-US" sz="3200" dirty="0"/>
              <a:t>検討</a:t>
            </a:r>
            <a:endParaRPr kumimoji="1" lang="ja-JP" altLang="en-US" sz="3200" dirty="0"/>
          </a:p>
        </p:txBody>
      </p:sp>
      <p:sp>
        <p:nvSpPr>
          <p:cNvPr id="13" name="タイトル 1"/>
          <p:cNvSpPr txBox="1">
            <a:spLocks/>
          </p:cNvSpPr>
          <p:nvPr/>
        </p:nvSpPr>
        <p:spPr>
          <a:xfrm>
            <a:off x="0" y="745065"/>
            <a:ext cx="9144000" cy="646331"/>
          </a:xfrm>
          <a:prstGeom prst="rect">
            <a:avLst/>
          </a:prstGeom>
        </p:spPr>
        <p:txBody>
          <a:bodyPr vert="horz"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t>社人</a:t>
            </a:r>
            <a:r>
              <a:rPr lang="ja-JP" altLang="en-US" sz="2000" dirty="0" smtClean="0"/>
              <a:t>研の</a:t>
            </a:r>
            <a:r>
              <a:rPr lang="ja-JP" altLang="en-US" sz="2000" dirty="0"/>
              <a:t>推計</a:t>
            </a:r>
            <a:r>
              <a:rPr lang="ja-JP" altLang="en-US" sz="2000" dirty="0" smtClean="0"/>
              <a:t>において、社会増減に関する仮定条件を検証する。</a:t>
            </a:r>
            <a:endParaRPr lang="en-US" altLang="ja-JP" sz="2000" dirty="0" smtClean="0"/>
          </a:p>
          <a:p>
            <a:r>
              <a:rPr lang="ja-JP" altLang="en-US" sz="2000" dirty="0" smtClean="0"/>
              <a:t>今後ファミリー世帯を呼び込むことにより、以下のような移動数の推移を期待する。</a:t>
            </a:r>
            <a:endParaRPr lang="en-US" altLang="ja-JP" sz="2000" dirty="0" smtClean="0"/>
          </a:p>
        </p:txBody>
      </p:sp>
      <p:graphicFrame>
        <p:nvGraphicFramePr>
          <p:cNvPr id="20" name="グラフ 19"/>
          <p:cNvGraphicFramePr>
            <a:graphicFrameLocks/>
          </p:cNvGraphicFramePr>
          <p:nvPr>
            <p:extLst>
              <p:ext uri="{D42A27DB-BD31-4B8C-83A1-F6EECF244321}">
                <p14:modId xmlns:p14="http://schemas.microsoft.com/office/powerpoint/2010/main" xmlns="" val="2454002271"/>
              </p:ext>
            </p:extLst>
          </p:nvPr>
        </p:nvGraphicFramePr>
        <p:xfrm>
          <a:off x="184150" y="4354468"/>
          <a:ext cx="4236916" cy="241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グラフ 24"/>
          <p:cNvGraphicFramePr/>
          <p:nvPr>
            <p:extLst>
              <p:ext uri="{D42A27DB-BD31-4B8C-83A1-F6EECF244321}">
                <p14:modId xmlns:p14="http://schemas.microsoft.com/office/powerpoint/2010/main" xmlns="" val="3686127571"/>
              </p:ext>
            </p:extLst>
          </p:nvPr>
        </p:nvGraphicFramePr>
        <p:xfrm>
          <a:off x="4857749" y="4417599"/>
          <a:ext cx="4089746" cy="2346225"/>
        </p:xfrm>
        <a:graphic>
          <a:graphicData uri="http://schemas.openxmlformats.org/drawingml/2006/chart">
            <c:chart xmlns:c="http://schemas.openxmlformats.org/drawingml/2006/chart" xmlns:r="http://schemas.openxmlformats.org/officeDocument/2006/relationships" r:id="rId3"/>
          </a:graphicData>
        </a:graphic>
      </p:graphicFrame>
      <p:sp>
        <p:nvSpPr>
          <p:cNvPr id="28" name="タイトル 1"/>
          <p:cNvSpPr txBox="1">
            <a:spLocks/>
          </p:cNvSpPr>
          <p:nvPr/>
        </p:nvSpPr>
        <p:spPr>
          <a:xfrm rot="10800000" flipV="1">
            <a:off x="104775" y="4176200"/>
            <a:ext cx="1009650"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t>社人</a:t>
            </a:r>
            <a:r>
              <a:rPr lang="ja-JP" altLang="en-US" sz="1200" b="1" dirty="0" smtClean="0"/>
              <a:t>研</a:t>
            </a:r>
            <a:r>
              <a:rPr lang="ja-JP" altLang="en-US" sz="1200" b="1" dirty="0"/>
              <a:t>推計</a:t>
            </a:r>
            <a:endParaRPr lang="en-US" altLang="ja-JP" sz="1200" b="1" dirty="0" smtClean="0"/>
          </a:p>
        </p:txBody>
      </p:sp>
      <p:sp>
        <p:nvSpPr>
          <p:cNvPr id="30" name="下矢印 29"/>
          <p:cNvSpPr/>
          <p:nvPr/>
        </p:nvSpPr>
        <p:spPr>
          <a:xfrm rot="16200000">
            <a:off x="4091554" y="5295334"/>
            <a:ext cx="1165681" cy="3667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2" name="グラフ 41"/>
          <p:cNvGraphicFramePr>
            <a:graphicFrameLocks/>
          </p:cNvGraphicFramePr>
          <p:nvPr>
            <p:extLst>
              <p:ext uri="{D42A27DB-BD31-4B8C-83A1-F6EECF244321}">
                <p14:modId xmlns:p14="http://schemas.microsoft.com/office/powerpoint/2010/main" xmlns="" val="3590653750"/>
              </p:ext>
            </p:extLst>
          </p:nvPr>
        </p:nvGraphicFramePr>
        <p:xfrm>
          <a:off x="3876221" y="1600199"/>
          <a:ext cx="5077279" cy="2489022"/>
        </p:xfrm>
        <a:graphic>
          <a:graphicData uri="http://schemas.openxmlformats.org/drawingml/2006/chart">
            <c:chart xmlns:c="http://schemas.openxmlformats.org/drawingml/2006/chart" xmlns:r="http://schemas.openxmlformats.org/officeDocument/2006/relationships" r:id="rId4"/>
          </a:graphicData>
        </a:graphic>
      </p:graphicFrame>
      <p:sp>
        <p:nvSpPr>
          <p:cNvPr id="43" name="テキスト ボックス 2"/>
          <p:cNvSpPr txBox="1">
            <a:spLocks noChangeArrowheads="1"/>
          </p:cNvSpPr>
          <p:nvPr/>
        </p:nvSpPr>
        <p:spPr bwMode="auto">
          <a:xfrm>
            <a:off x="184150" y="1594253"/>
            <a:ext cx="3568700" cy="8286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ts val="1500"/>
              </a:lnSpc>
              <a:spcAft>
                <a:spcPts val="0"/>
              </a:spcAft>
            </a:pP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移動率：</a:t>
            </a: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A</a:t>
            </a: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歳の人口に対する５年間の社会移動数の割合</a:t>
            </a:r>
          </a:p>
          <a:p>
            <a:pPr algn="just">
              <a:lnSpc>
                <a:spcPts val="1500"/>
              </a:lnSpc>
              <a:spcAft>
                <a:spcPts val="0"/>
              </a:spcAft>
            </a:pP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 </a:t>
            </a:r>
            <a:endParaRPr lang="ja-JP" sz="1050" kern="100" dirty="0">
              <a:effectLst/>
              <a:latin typeface="Century" panose="02040604050505020304" pitchFamily="18" charset="0"/>
              <a:ea typeface="メイリオ" panose="020B0604030504040204" pitchFamily="50" charset="-128"/>
              <a:cs typeface="Times New Roman" panose="02020603050405020304" pitchFamily="18" charset="0"/>
            </a:endParaRPr>
          </a:p>
          <a:p>
            <a:pPr algn="just">
              <a:lnSpc>
                <a:spcPts val="1500"/>
              </a:lnSpc>
              <a:spcAft>
                <a:spcPts val="0"/>
              </a:spcAft>
            </a:pPr>
            <a:r>
              <a:rPr lang="ja-JP" sz="1050" kern="100" dirty="0">
                <a:effectLst/>
                <a:latin typeface="Century" panose="02040604050505020304" pitchFamily="18" charset="0"/>
                <a:ea typeface="メイリオ" panose="020B0604030504040204" pitchFamily="50" charset="-128"/>
                <a:cs typeface="Times New Roman" panose="02020603050405020304" pitchFamily="18" charset="0"/>
              </a:rPr>
              <a:t>移動率</a:t>
            </a: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a:t>
            </a:r>
            <a:endParaRPr lang="ja-JP" sz="1050" kern="100" dirty="0">
              <a:effectLst/>
              <a:latin typeface="Century" panose="02040604050505020304" pitchFamily="18" charset="0"/>
              <a:ea typeface="メイリオ" panose="020B0604030504040204" pitchFamily="50" charset="-128"/>
              <a:cs typeface="Times New Roman" panose="02020603050405020304" pitchFamily="18" charset="0"/>
            </a:endParaRPr>
          </a:p>
          <a:p>
            <a:pPr algn="just">
              <a:lnSpc>
                <a:spcPts val="1500"/>
              </a:lnSpc>
              <a:spcAft>
                <a:spcPts val="0"/>
              </a:spcAft>
            </a:pPr>
            <a:r>
              <a:rPr lang="en-US" sz="1050" kern="100" dirty="0">
                <a:effectLst/>
                <a:latin typeface="Century" panose="02040604050505020304" pitchFamily="18" charset="0"/>
                <a:ea typeface="メイリオ" panose="020B0604030504040204" pitchFamily="50" charset="-128"/>
                <a:cs typeface="Times New Roman" panose="02020603050405020304" pitchFamily="18" charset="0"/>
              </a:rPr>
              <a:t> </a:t>
            </a:r>
            <a:endParaRPr lang="ja-JP" sz="1050" kern="100" dirty="0">
              <a:effectLst/>
              <a:latin typeface="Century" panose="02040604050505020304" pitchFamily="18" charset="0"/>
              <a:ea typeface="メイリオ" panose="020B0604030504040204" pitchFamily="50" charset="-128"/>
              <a:cs typeface="Times New Roman" panose="02020603050405020304" pitchFamily="18" charset="0"/>
            </a:endParaRPr>
          </a:p>
        </p:txBody>
      </p:sp>
      <p:sp>
        <p:nvSpPr>
          <p:cNvPr id="44" name="テキスト ボックス 15"/>
          <p:cNvSpPr txBox="1"/>
          <p:nvPr/>
        </p:nvSpPr>
        <p:spPr>
          <a:xfrm>
            <a:off x="1530350" y="2110218"/>
            <a:ext cx="1301750"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spcAft>
                <a:spcPts val="0"/>
              </a:spcAft>
            </a:pPr>
            <a:r>
              <a:rPr lang="en-US" sz="1050" kern="100" dirty="0">
                <a:effectLst/>
                <a:ea typeface="メイリオ" panose="020B0604030504040204" pitchFamily="50" charset="-128"/>
                <a:cs typeface="Times New Roman" panose="02020603050405020304" pitchFamily="18" charset="0"/>
              </a:rPr>
              <a:t>X</a:t>
            </a:r>
            <a:r>
              <a:rPr lang="ja-JP" sz="1050" kern="100" dirty="0">
                <a:effectLst/>
                <a:ea typeface="メイリオ" panose="020B0604030504040204" pitchFamily="50" charset="-128"/>
                <a:cs typeface="Times New Roman" panose="02020603050405020304" pitchFamily="18" charset="0"/>
              </a:rPr>
              <a:t>年の</a:t>
            </a:r>
            <a:r>
              <a:rPr lang="en-US" sz="1050" kern="100" dirty="0">
                <a:effectLst/>
                <a:ea typeface="メイリオ" panose="020B0604030504040204" pitchFamily="50" charset="-128"/>
                <a:cs typeface="Times New Roman" panose="02020603050405020304" pitchFamily="18" charset="0"/>
              </a:rPr>
              <a:t>A</a:t>
            </a:r>
            <a:r>
              <a:rPr lang="ja-JP" sz="1050" kern="100" dirty="0">
                <a:effectLst/>
                <a:ea typeface="メイリオ" panose="020B0604030504040204" pitchFamily="50" charset="-128"/>
                <a:cs typeface="Times New Roman" panose="02020603050405020304" pitchFamily="18" charset="0"/>
              </a:rPr>
              <a:t>歳の人口</a:t>
            </a:r>
          </a:p>
        </p:txBody>
      </p:sp>
      <p:sp>
        <p:nvSpPr>
          <p:cNvPr id="45" name="テキスト ボックス 16"/>
          <p:cNvSpPr txBox="1"/>
          <p:nvPr/>
        </p:nvSpPr>
        <p:spPr>
          <a:xfrm>
            <a:off x="752475" y="1864013"/>
            <a:ext cx="300037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spcAft>
                <a:spcPts val="0"/>
              </a:spcAft>
            </a:pPr>
            <a:r>
              <a:rPr lang="en-US" sz="1050" kern="100" dirty="0">
                <a:solidFill>
                  <a:srgbClr val="000000"/>
                </a:solidFill>
                <a:effectLst/>
                <a:ea typeface="メイリオ" panose="020B0604030504040204" pitchFamily="50" charset="-128"/>
                <a:cs typeface="Times New Roman" panose="02020603050405020304" pitchFamily="18" charset="0"/>
              </a:rPr>
              <a:t>X</a:t>
            </a:r>
            <a:r>
              <a:rPr lang="ja-JP" sz="1050" kern="100" dirty="0">
                <a:solidFill>
                  <a:srgbClr val="000000"/>
                </a:solidFill>
                <a:effectLst/>
                <a:ea typeface="メイリオ" panose="020B0604030504040204" pitchFamily="50" charset="-128"/>
                <a:cs typeface="Times New Roman" panose="02020603050405020304" pitchFamily="18" charset="0"/>
              </a:rPr>
              <a:t>年から５年間での社会移動数（転入</a:t>
            </a:r>
            <a:r>
              <a:rPr lang="en-US" sz="1050" kern="100" dirty="0">
                <a:solidFill>
                  <a:srgbClr val="000000"/>
                </a:solidFill>
                <a:effectLst/>
                <a:ea typeface="メイリオ" panose="020B0604030504040204" pitchFamily="50" charset="-128"/>
                <a:cs typeface="Times New Roman" panose="02020603050405020304" pitchFamily="18" charset="0"/>
              </a:rPr>
              <a:t>-</a:t>
            </a:r>
            <a:r>
              <a:rPr lang="ja-JP" sz="1050" kern="100" dirty="0">
                <a:solidFill>
                  <a:srgbClr val="000000"/>
                </a:solidFill>
                <a:effectLst/>
                <a:ea typeface="メイリオ" panose="020B0604030504040204" pitchFamily="50" charset="-128"/>
                <a:cs typeface="Times New Roman" panose="02020603050405020304" pitchFamily="18" charset="0"/>
              </a:rPr>
              <a:t>転出数）</a:t>
            </a:r>
            <a:endParaRPr lang="ja-JP" sz="1050" kern="100" dirty="0">
              <a:effectLst/>
              <a:ea typeface="メイリオ" panose="020B0604030504040204" pitchFamily="50" charset="-128"/>
              <a:cs typeface="Times New Roman" panose="02020603050405020304" pitchFamily="18" charset="0"/>
            </a:endParaRPr>
          </a:p>
        </p:txBody>
      </p:sp>
      <p:cxnSp>
        <p:nvCxnSpPr>
          <p:cNvPr id="40" name="直線コネクタ 39"/>
          <p:cNvCxnSpPr/>
          <p:nvPr/>
        </p:nvCxnSpPr>
        <p:spPr>
          <a:xfrm>
            <a:off x="752475" y="2110218"/>
            <a:ext cx="2857500" cy="9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7" name="表 46"/>
          <p:cNvGraphicFramePr>
            <a:graphicFrameLocks noGrp="1"/>
          </p:cNvGraphicFramePr>
          <p:nvPr>
            <p:extLst>
              <p:ext uri="{D42A27DB-BD31-4B8C-83A1-F6EECF244321}">
                <p14:modId xmlns:p14="http://schemas.microsoft.com/office/powerpoint/2010/main" xmlns="" val="3297453321"/>
              </p:ext>
            </p:extLst>
          </p:nvPr>
        </p:nvGraphicFramePr>
        <p:xfrm>
          <a:off x="209547" y="2760067"/>
          <a:ext cx="3543303" cy="1310305"/>
        </p:xfrm>
        <a:graphic>
          <a:graphicData uri="http://schemas.openxmlformats.org/drawingml/2006/table">
            <a:tbl>
              <a:tblPr firstRow="1" firstCol="1" bandRow="1">
                <a:tableStyleId>{2D5ABB26-0587-4C30-8999-92F81FD0307C}</a:tableStyleId>
              </a:tblPr>
              <a:tblGrid>
                <a:gridCol w="2605462"/>
                <a:gridCol w="937841"/>
              </a:tblGrid>
              <a:tr h="262061">
                <a:tc>
                  <a:txBody>
                    <a:bodyPr/>
                    <a:lstStyle/>
                    <a:p>
                      <a:pPr algn="l">
                        <a:lnSpc>
                          <a:spcPts val="1500"/>
                        </a:lnSpc>
                        <a:spcAft>
                          <a:spcPts val="0"/>
                        </a:spcAft>
                      </a:pPr>
                      <a:r>
                        <a:rPr lang="en-US" sz="1100" kern="0" dirty="0">
                          <a:effectLst/>
                        </a:rPr>
                        <a:t>0</a:t>
                      </a:r>
                      <a:r>
                        <a:rPr lang="ja-JP" sz="1100" kern="0" dirty="0">
                          <a:effectLst/>
                        </a:rPr>
                        <a:t>～</a:t>
                      </a:r>
                      <a:r>
                        <a:rPr lang="en-US" sz="1100" kern="0" dirty="0">
                          <a:effectLst/>
                        </a:rPr>
                        <a:t>14</a:t>
                      </a:r>
                      <a:r>
                        <a:rPr lang="ja-JP" sz="1100" kern="0" dirty="0">
                          <a:effectLst/>
                        </a:rPr>
                        <a:t>歳⇒</a:t>
                      </a:r>
                      <a:r>
                        <a:rPr lang="en-US" sz="1100" kern="0" dirty="0">
                          <a:effectLst/>
                        </a:rPr>
                        <a:t>5</a:t>
                      </a:r>
                      <a:r>
                        <a:rPr lang="ja-JP" sz="1100" kern="0" dirty="0">
                          <a:effectLst/>
                        </a:rPr>
                        <a:t>～</a:t>
                      </a:r>
                      <a:r>
                        <a:rPr lang="en-US" sz="1100" kern="0" dirty="0">
                          <a:effectLst/>
                        </a:rPr>
                        <a:t>19</a:t>
                      </a:r>
                      <a:r>
                        <a:rPr lang="ja-JP" sz="1100" kern="0" dirty="0">
                          <a:effectLst/>
                        </a:rPr>
                        <a:t>歳の移動率</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500"/>
                        </a:lnSpc>
                        <a:spcAft>
                          <a:spcPts val="0"/>
                        </a:spcAft>
                      </a:pPr>
                      <a:r>
                        <a:rPr lang="en-US" sz="1100" kern="100">
                          <a:effectLst/>
                        </a:rPr>
                        <a:t>5.0%</a:t>
                      </a:r>
                      <a:endParaRPr lang="ja-JP" sz="1050" kern="10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2061">
                <a:tc>
                  <a:txBody>
                    <a:bodyPr/>
                    <a:lstStyle/>
                    <a:p>
                      <a:pPr algn="l">
                        <a:lnSpc>
                          <a:spcPts val="1500"/>
                        </a:lnSpc>
                        <a:spcAft>
                          <a:spcPts val="0"/>
                        </a:spcAft>
                      </a:pPr>
                      <a:r>
                        <a:rPr lang="en-US" sz="1100" kern="0" dirty="0">
                          <a:effectLst/>
                        </a:rPr>
                        <a:t>15</a:t>
                      </a:r>
                      <a:r>
                        <a:rPr lang="ja-JP" sz="1100" kern="0" dirty="0">
                          <a:effectLst/>
                        </a:rPr>
                        <a:t>～</a:t>
                      </a:r>
                      <a:r>
                        <a:rPr lang="en-US" sz="1100" kern="0" dirty="0">
                          <a:effectLst/>
                        </a:rPr>
                        <a:t>24</a:t>
                      </a:r>
                      <a:r>
                        <a:rPr lang="ja-JP" sz="1100" kern="0" dirty="0">
                          <a:effectLst/>
                        </a:rPr>
                        <a:t>歳⇒</a:t>
                      </a:r>
                      <a:r>
                        <a:rPr lang="en-US" sz="1100" kern="0" dirty="0">
                          <a:effectLst/>
                        </a:rPr>
                        <a:t>20</a:t>
                      </a:r>
                      <a:r>
                        <a:rPr lang="ja-JP" sz="1100" kern="0" dirty="0">
                          <a:effectLst/>
                        </a:rPr>
                        <a:t>～</a:t>
                      </a:r>
                      <a:r>
                        <a:rPr lang="en-US" sz="1100" kern="0" dirty="0">
                          <a:effectLst/>
                        </a:rPr>
                        <a:t>29</a:t>
                      </a:r>
                      <a:r>
                        <a:rPr lang="ja-JP" sz="1100" kern="0" dirty="0">
                          <a:effectLst/>
                        </a:rPr>
                        <a:t>歳の移動率</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500"/>
                        </a:lnSpc>
                        <a:spcAft>
                          <a:spcPts val="0"/>
                        </a:spcAft>
                      </a:pPr>
                      <a:r>
                        <a:rPr lang="en-US" sz="1100" kern="100" dirty="0">
                          <a:effectLst/>
                        </a:rPr>
                        <a:t>2.0%</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2061">
                <a:tc>
                  <a:txBody>
                    <a:bodyPr/>
                    <a:lstStyle/>
                    <a:p>
                      <a:pPr algn="l">
                        <a:lnSpc>
                          <a:spcPts val="1500"/>
                        </a:lnSpc>
                        <a:spcAft>
                          <a:spcPts val="0"/>
                        </a:spcAft>
                      </a:pPr>
                      <a:r>
                        <a:rPr lang="en-US" sz="1100" kern="0" dirty="0">
                          <a:effectLst/>
                        </a:rPr>
                        <a:t>25</a:t>
                      </a:r>
                      <a:r>
                        <a:rPr lang="ja-JP" sz="1100" kern="0" dirty="0">
                          <a:effectLst/>
                        </a:rPr>
                        <a:t>～</a:t>
                      </a:r>
                      <a:r>
                        <a:rPr lang="en-US" sz="1100" kern="0" dirty="0">
                          <a:effectLst/>
                        </a:rPr>
                        <a:t>44</a:t>
                      </a:r>
                      <a:r>
                        <a:rPr lang="ja-JP" sz="1100" kern="0" dirty="0">
                          <a:effectLst/>
                        </a:rPr>
                        <a:t>歳⇒</a:t>
                      </a:r>
                      <a:r>
                        <a:rPr lang="en-US" sz="1100" kern="0" dirty="0">
                          <a:effectLst/>
                        </a:rPr>
                        <a:t>30</a:t>
                      </a:r>
                      <a:r>
                        <a:rPr lang="ja-JP" sz="1100" kern="0" dirty="0">
                          <a:effectLst/>
                        </a:rPr>
                        <a:t>～</a:t>
                      </a:r>
                      <a:r>
                        <a:rPr lang="en-US" sz="1100" kern="0" dirty="0">
                          <a:effectLst/>
                        </a:rPr>
                        <a:t>49</a:t>
                      </a:r>
                      <a:r>
                        <a:rPr lang="ja-JP" sz="1100" kern="0" dirty="0">
                          <a:effectLst/>
                        </a:rPr>
                        <a:t>歳の移動率</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500"/>
                        </a:lnSpc>
                        <a:spcAft>
                          <a:spcPts val="0"/>
                        </a:spcAft>
                      </a:pPr>
                      <a:r>
                        <a:rPr lang="en-US" sz="1100" kern="100" dirty="0">
                          <a:effectLst/>
                        </a:rPr>
                        <a:t>5.0%</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2061">
                <a:tc>
                  <a:txBody>
                    <a:bodyPr/>
                    <a:lstStyle/>
                    <a:p>
                      <a:pPr algn="l">
                        <a:lnSpc>
                          <a:spcPts val="1500"/>
                        </a:lnSpc>
                        <a:spcAft>
                          <a:spcPts val="0"/>
                        </a:spcAft>
                      </a:pPr>
                      <a:r>
                        <a:rPr lang="en-US" sz="1100" kern="0">
                          <a:effectLst/>
                        </a:rPr>
                        <a:t>45</a:t>
                      </a:r>
                      <a:r>
                        <a:rPr lang="ja-JP" sz="1100" kern="0">
                          <a:effectLst/>
                        </a:rPr>
                        <a:t>～</a:t>
                      </a:r>
                      <a:r>
                        <a:rPr lang="en-US" sz="1100" kern="0">
                          <a:effectLst/>
                        </a:rPr>
                        <a:t>64</a:t>
                      </a:r>
                      <a:r>
                        <a:rPr lang="ja-JP" sz="1100" kern="0">
                          <a:effectLst/>
                        </a:rPr>
                        <a:t>歳⇒</a:t>
                      </a:r>
                      <a:r>
                        <a:rPr lang="en-US" sz="1100" kern="0">
                          <a:effectLst/>
                        </a:rPr>
                        <a:t>50</a:t>
                      </a:r>
                      <a:r>
                        <a:rPr lang="ja-JP" sz="1100" kern="0">
                          <a:effectLst/>
                        </a:rPr>
                        <a:t>～</a:t>
                      </a:r>
                      <a:r>
                        <a:rPr lang="en-US" sz="1100" kern="0">
                          <a:effectLst/>
                        </a:rPr>
                        <a:t>69</a:t>
                      </a:r>
                      <a:r>
                        <a:rPr lang="ja-JP" sz="1100" kern="0">
                          <a:effectLst/>
                        </a:rPr>
                        <a:t>歳の移動率</a:t>
                      </a:r>
                      <a:endParaRPr lang="ja-JP" sz="1050" kern="10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500"/>
                        </a:lnSpc>
                        <a:spcAft>
                          <a:spcPts val="0"/>
                        </a:spcAft>
                      </a:pPr>
                      <a:r>
                        <a:rPr lang="en-US" sz="1100" kern="100" dirty="0">
                          <a:effectLst/>
                        </a:rPr>
                        <a:t>3.0%</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2061">
                <a:tc>
                  <a:txBody>
                    <a:bodyPr/>
                    <a:lstStyle/>
                    <a:p>
                      <a:pPr algn="l">
                        <a:lnSpc>
                          <a:spcPts val="1500"/>
                        </a:lnSpc>
                        <a:spcAft>
                          <a:spcPts val="0"/>
                        </a:spcAft>
                      </a:pPr>
                      <a:r>
                        <a:rPr lang="en-US" sz="1100" kern="0">
                          <a:effectLst/>
                        </a:rPr>
                        <a:t>65</a:t>
                      </a:r>
                      <a:r>
                        <a:rPr lang="ja-JP" sz="1100" kern="0">
                          <a:effectLst/>
                        </a:rPr>
                        <a:t>歳以上⇒</a:t>
                      </a:r>
                      <a:r>
                        <a:rPr lang="en-US" sz="1100" kern="0">
                          <a:effectLst/>
                        </a:rPr>
                        <a:t>70</a:t>
                      </a:r>
                      <a:r>
                        <a:rPr lang="ja-JP" sz="1100" kern="0">
                          <a:effectLst/>
                        </a:rPr>
                        <a:t>歳以上の移動率</a:t>
                      </a:r>
                      <a:endParaRPr lang="ja-JP" sz="1050" kern="10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ts val="1500"/>
                        </a:lnSpc>
                        <a:spcAft>
                          <a:spcPts val="0"/>
                        </a:spcAft>
                      </a:pPr>
                      <a:r>
                        <a:rPr lang="en-US" sz="1100" kern="100" dirty="0">
                          <a:effectLst/>
                        </a:rPr>
                        <a:t>0.0%</a:t>
                      </a:r>
                      <a:endParaRPr lang="ja-JP" sz="105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8" name="Rectangle 11"/>
          <p:cNvSpPr>
            <a:spLocks noChangeArrowheads="1"/>
          </p:cNvSpPr>
          <p:nvPr/>
        </p:nvSpPr>
        <p:spPr bwMode="auto">
          <a:xfrm>
            <a:off x="104775" y="2502674"/>
            <a:ext cx="3203121"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dirty="0">
                <a:latin typeface="HGSｺﾞｼｯｸE" panose="020B0900000000000000" pitchFamily="50" charset="-128"/>
                <a:ea typeface="HGSｺﾞｼｯｸE" panose="020B0900000000000000" pitchFamily="50" charset="-128"/>
                <a:cs typeface="Times New Roman" panose="02020603050405020304" pitchFamily="18" charset="0"/>
              </a:rPr>
              <a:t>社</a:t>
            </a:r>
            <a:r>
              <a:rPr kumimoji="0" lang="ja-JP" altLang="ja-JP" sz="1000" b="0" i="0" u="none" strike="noStrike" cap="none" normalizeH="0" baseline="0" dirty="0" smtClean="0">
                <a:ln>
                  <a:noFill/>
                </a:ln>
                <a:solidFill>
                  <a:schemeClr val="tx1"/>
                </a:solidFill>
                <a:effectLst/>
                <a:latin typeface="HGSｺﾞｼｯｸE" panose="020B0900000000000000" pitchFamily="50" charset="-128"/>
                <a:ea typeface="HGSｺﾞｼｯｸE" panose="020B0900000000000000" pitchFamily="50" charset="-128"/>
                <a:cs typeface="Times New Roman" panose="02020603050405020304" pitchFamily="18" charset="0"/>
              </a:rPr>
              <a:t>人研の移動率からの改善度合い（１年あたり）※</a:t>
            </a:r>
            <a:r>
              <a:rPr kumimoji="0" lang="en-US" altLang="ja-JP" sz="1000" b="0" i="0" u="none" strike="noStrike" cap="none" normalizeH="0" baseline="0" dirty="0" smtClean="0">
                <a:ln>
                  <a:noFill/>
                </a:ln>
                <a:solidFill>
                  <a:schemeClr val="tx1"/>
                </a:solidFill>
                <a:effectLst/>
                <a:latin typeface="HGSｺﾞｼｯｸE" panose="020B0900000000000000" pitchFamily="50" charset="-128"/>
                <a:ea typeface="HGSｺﾞｼｯｸE" panose="020B0900000000000000" pitchFamily="50" charset="-128"/>
                <a:cs typeface="Times New Roman" panose="02020603050405020304" pitchFamily="18" charset="0"/>
              </a:rPr>
              <a:t>1</a:t>
            </a:r>
            <a:endParaRPr kumimoji="0" lang="en-US"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9" name="タイトル 1"/>
          <p:cNvSpPr txBox="1">
            <a:spLocks/>
          </p:cNvSpPr>
          <p:nvPr/>
        </p:nvSpPr>
        <p:spPr>
          <a:xfrm rot="10800000" flipV="1">
            <a:off x="4857749" y="4184724"/>
            <a:ext cx="3724275"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smtClean="0"/>
              <a:t>総合戦略実行によりファミリー層</a:t>
            </a:r>
            <a:r>
              <a:rPr lang="ja-JP" altLang="en-US" sz="1200" b="1" dirty="0"/>
              <a:t>増加</a:t>
            </a:r>
            <a:r>
              <a:rPr lang="ja-JP" altLang="en-US" sz="1200" b="1" dirty="0" smtClean="0"/>
              <a:t>を見込んだ推計</a:t>
            </a:r>
            <a:endParaRPr lang="en-US" altLang="ja-JP" sz="1200" b="1" dirty="0" smtClean="0"/>
          </a:p>
        </p:txBody>
      </p:sp>
      <p:sp>
        <p:nvSpPr>
          <p:cNvPr id="50" name="タイトル 1"/>
          <p:cNvSpPr txBox="1">
            <a:spLocks/>
          </p:cNvSpPr>
          <p:nvPr/>
        </p:nvSpPr>
        <p:spPr>
          <a:xfrm rot="10800000" flipV="1">
            <a:off x="3848099" y="1446103"/>
            <a:ext cx="3724275"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smtClean="0"/>
              <a:t>移動率の比較</a:t>
            </a:r>
            <a:endParaRPr lang="en-US" altLang="ja-JP" sz="1200" b="1" dirty="0" smtClean="0"/>
          </a:p>
        </p:txBody>
      </p:sp>
      <p:sp>
        <p:nvSpPr>
          <p:cNvPr id="18" name="正方形/長方形 17"/>
          <p:cNvSpPr/>
          <p:nvPr/>
        </p:nvSpPr>
        <p:spPr>
          <a:xfrm>
            <a:off x="8585200" y="6202907"/>
            <a:ext cx="970981"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８</a:t>
            </a:r>
            <a:endParaRPr kumimoji="1" lang="ja-JP" altLang="en-US" dirty="0">
              <a:solidFill>
                <a:schemeClr val="tx1"/>
              </a:solidFill>
            </a:endParaRPr>
          </a:p>
        </p:txBody>
      </p:sp>
    </p:spTree>
    <p:extLst>
      <p:ext uri="{BB962C8B-B14F-4D97-AF65-F5344CB8AC3E}">
        <p14:creationId xmlns:p14="http://schemas.microsoft.com/office/powerpoint/2010/main" xmlns="" val="2276922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3548</TotalTime>
  <Words>2641</Words>
  <Application>Microsoft Office PowerPoint</Application>
  <PresentationFormat>画面に合わせる (4:3)</PresentationFormat>
  <Paragraphs>336</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松伏町人口ビジョンと 総合戦略の方向性について</vt:lpstr>
      <vt:lpstr>松伏町は今後国や県を上回るペースで人口減少が進む！</vt:lpstr>
      <vt:lpstr>松伏町の人口の推移と長期的な見通し</vt:lpstr>
      <vt:lpstr>松伏町の出生数と町、県、国の合計特殊出生率の推移</vt:lpstr>
      <vt:lpstr>現在:子育て世代が中心の人口構成  →今後、子育て世代を呼び込まなければ、少子化/高齢化による 　　人口構造の悪化は急ピッチで進んでいく！</vt:lpstr>
      <vt:lpstr>町民意識調査から見る町の課題</vt:lpstr>
      <vt:lpstr>課題を克服し、人口減少に対応する 総合戦略の視点と施策</vt:lpstr>
      <vt:lpstr>国や県の「まち・ひと・しごと総合戦略」の視点 から見た松伏町の施策・事業展開（案）</vt:lpstr>
      <vt:lpstr>社会増減の検討</vt:lpstr>
      <vt:lpstr>出生率についての検討</vt:lpstr>
      <vt:lpstr>施策を反映させた人口シミュレーション</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昭和㈱樋口智哉</dc:creator>
  <cp:lastModifiedBy>Administrator</cp:lastModifiedBy>
  <cp:revision>278</cp:revision>
  <cp:lastPrinted>2015-08-07T05:02:38Z</cp:lastPrinted>
  <dcterms:created xsi:type="dcterms:W3CDTF">2015-07-30T04:15:22Z</dcterms:created>
  <dcterms:modified xsi:type="dcterms:W3CDTF">2016-02-18T03:17:34Z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