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varScale="1">
        <p:scale>
          <a:sx n="86" d="100"/>
          <a:sy n="86" d="100"/>
        </p:scale>
        <p:origin x="-888"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18B701-CE8F-493E-8C8F-185B5AC86FE4}" type="doc">
      <dgm:prSet loTypeId="urn:microsoft.com/office/officeart/2005/8/layout/cycle2" loCatId="cycle" qsTypeId="urn:microsoft.com/office/officeart/2005/8/quickstyle/simple5" qsCatId="simple" csTypeId="urn:microsoft.com/office/officeart/2005/8/colors/colorful1#1" csCatId="colorful" phldr="1"/>
      <dgm:spPr/>
      <dgm:t>
        <a:bodyPr/>
        <a:lstStyle/>
        <a:p>
          <a:endParaRPr kumimoji="1" lang="ja-JP" altLang="en-US"/>
        </a:p>
      </dgm:t>
    </dgm:pt>
    <dgm:pt modelId="{90F3DB5F-F6C3-45EA-885A-8D3C77FE567A}">
      <dgm:prSet phldrT="[テキスト]"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kumimoji="1" lang="en-US" altLang="ja-JP" sz="1100" b="1" dirty="0">
              <a:latin typeface="ＭＳ Ｐゴシック" panose="020B0600070205080204" pitchFamily="50" charset="-128"/>
              <a:ea typeface="ＭＳ Ｐゴシック" panose="020B0600070205080204" pitchFamily="50" charset="-128"/>
            </a:rPr>
            <a:t>PLAN</a:t>
          </a:r>
          <a:endParaRPr kumimoji="1" lang="ja-JP" altLang="en-US" sz="1100" b="1" dirty="0">
            <a:latin typeface="ＭＳ Ｐゴシック" panose="020B0600070205080204" pitchFamily="50" charset="-128"/>
            <a:ea typeface="ＭＳ Ｐゴシック" panose="020B0600070205080204" pitchFamily="50" charset="-128"/>
          </a:endParaRPr>
        </a:p>
      </dgm:t>
    </dgm:pt>
    <dgm:pt modelId="{73D01698-6E31-40E6-BC39-97C7C7285338}" type="parTrans" cxnId="{1C14A6F1-E206-4D6A-8F0D-CAA701CA2FA4}">
      <dgm:prSet/>
      <dgm:spPr/>
      <dgm:t>
        <a:bodyPr/>
        <a:lstStyle/>
        <a:p>
          <a:endParaRPr kumimoji="1" lang="ja-JP" altLang="en-US" b="1">
            <a:latin typeface="ＭＳ Ｐゴシック" panose="020B0600070205080204" pitchFamily="50" charset="-128"/>
            <a:ea typeface="ＭＳ Ｐゴシック" panose="020B0600070205080204" pitchFamily="50" charset="-128"/>
          </a:endParaRPr>
        </a:p>
      </dgm:t>
    </dgm:pt>
    <dgm:pt modelId="{B69252A2-E68F-45D2-97C4-7A9142B786C6}" type="sibTrans" cxnId="{1C14A6F1-E206-4D6A-8F0D-CAA701CA2FA4}">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kumimoji="1" lang="ja-JP" altLang="en-US" b="1">
            <a:latin typeface="ＭＳ Ｐゴシック" panose="020B0600070205080204" pitchFamily="50" charset="-128"/>
            <a:ea typeface="ＭＳ Ｐゴシック" panose="020B0600070205080204" pitchFamily="50" charset="-128"/>
          </a:endParaRPr>
        </a:p>
      </dgm:t>
    </dgm:pt>
    <dgm:pt modelId="{7409DAF1-A7B2-4D4A-9589-90A7453A628F}">
      <dgm:prSet phldrT="[テキスト]"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kumimoji="1" lang="en-US" altLang="ja-JP" sz="1100" b="1" dirty="0">
              <a:latin typeface="ＭＳ Ｐゴシック" panose="020B0600070205080204" pitchFamily="50" charset="-128"/>
              <a:ea typeface="ＭＳ Ｐゴシック" panose="020B0600070205080204" pitchFamily="50" charset="-128"/>
            </a:rPr>
            <a:t>DO</a:t>
          </a:r>
        </a:p>
      </dgm:t>
    </dgm:pt>
    <dgm:pt modelId="{4E46D08B-A833-45BF-9813-4D6C9C3CD7D0}" type="parTrans" cxnId="{E5D327D7-C7B7-4145-8B2C-EBEDC50A9184}">
      <dgm:prSet/>
      <dgm:spPr/>
      <dgm:t>
        <a:bodyPr/>
        <a:lstStyle/>
        <a:p>
          <a:endParaRPr kumimoji="1" lang="ja-JP" altLang="en-US" b="1">
            <a:latin typeface="ＭＳ Ｐゴシック" panose="020B0600070205080204" pitchFamily="50" charset="-128"/>
            <a:ea typeface="ＭＳ Ｐゴシック" panose="020B0600070205080204" pitchFamily="50" charset="-128"/>
          </a:endParaRPr>
        </a:p>
      </dgm:t>
    </dgm:pt>
    <dgm:pt modelId="{92472324-7047-44AB-AA87-F1B36AF7ED08}" type="sibTrans" cxnId="{E5D327D7-C7B7-4145-8B2C-EBEDC50A9184}">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kumimoji="1" lang="ja-JP" altLang="en-US" b="1">
            <a:latin typeface="ＭＳ Ｐゴシック" panose="020B0600070205080204" pitchFamily="50" charset="-128"/>
            <a:ea typeface="ＭＳ Ｐゴシック" panose="020B0600070205080204" pitchFamily="50" charset="-128"/>
          </a:endParaRPr>
        </a:p>
      </dgm:t>
    </dgm:pt>
    <dgm:pt modelId="{69FD1830-356E-4188-8404-AD9DE88417CE}">
      <dgm:prSet phldrT="[テキスト]"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kumimoji="1" lang="en-US" altLang="ja-JP" sz="1000" b="1" dirty="0">
              <a:latin typeface="ＭＳ Ｐゴシック" panose="020B0600070205080204" pitchFamily="50" charset="-128"/>
              <a:ea typeface="ＭＳ Ｐゴシック" panose="020B0600070205080204" pitchFamily="50" charset="-128"/>
            </a:rPr>
            <a:t>CHECK</a:t>
          </a:r>
          <a:endParaRPr kumimoji="1" lang="ja-JP" altLang="en-US" sz="1000" b="1" dirty="0">
            <a:latin typeface="ＭＳ Ｐゴシック" panose="020B0600070205080204" pitchFamily="50" charset="-128"/>
            <a:ea typeface="ＭＳ Ｐゴシック" panose="020B0600070205080204" pitchFamily="50" charset="-128"/>
          </a:endParaRPr>
        </a:p>
      </dgm:t>
    </dgm:pt>
    <dgm:pt modelId="{E1B1E642-AA28-458B-8553-EE5500C0E7B0}" type="parTrans" cxnId="{5B4B20BD-1A1C-4573-A016-C32ADF002776}">
      <dgm:prSet/>
      <dgm:spPr/>
      <dgm:t>
        <a:bodyPr/>
        <a:lstStyle/>
        <a:p>
          <a:endParaRPr kumimoji="1" lang="ja-JP" altLang="en-US" b="1">
            <a:latin typeface="ＭＳ Ｐゴシック" panose="020B0600070205080204" pitchFamily="50" charset="-128"/>
            <a:ea typeface="ＭＳ Ｐゴシック" panose="020B0600070205080204" pitchFamily="50" charset="-128"/>
          </a:endParaRPr>
        </a:p>
      </dgm:t>
    </dgm:pt>
    <dgm:pt modelId="{C366258C-C6CF-4234-A47B-B3374E35852B}" type="sibTrans" cxnId="{5B4B20BD-1A1C-4573-A016-C32ADF002776}">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kumimoji="1" lang="ja-JP" altLang="en-US" b="1">
            <a:latin typeface="ＭＳ Ｐゴシック" panose="020B0600070205080204" pitchFamily="50" charset="-128"/>
            <a:ea typeface="ＭＳ Ｐゴシック" panose="020B0600070205080204" pitchFamily="50" charset="-128"/>
          </a:endParaRPr>
        </a:p>
      </dgm:t>
    </dgm:pt>
    <dgm:pt modelId="{CD71A7FF-9373-4538-89F5-64440D53302D}">
      <dgm:prSet phldrT="[テキスト]"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kumimoji="1" lang="en-US" altLang="ja-JP" sz="900" b="1" dirty="0">
              <a:latin typeface="ＭＳ Ｐゴシック" panose="020B0600070205080204" pitchFamily="50" charset="-128"/>
              <a:ea typeface="ＭＳ Ｐゴシック" panose="020B0600070205080204" pitchFamily="50" charset="-128"/>
            </a:rPr>
            <a:t>ACTION</a:t>
          </a:r>
          <a:endParaRPr kumimoji="1" lang="ja-JP" altLang="en-US" sz="900" b="1" dirty="0">
            <a:latin typeface="ＭＳ Ｐゴシック" panose="020B0600070205080204" pitchFamily="50" charset="-128"/>
            <a:ea typeface="ＭＳ Ｐゴシック" panose="020B0600070205080204" pitchFamily="50" charset="-128"/>
          </a:endParaRPr>
        </a:p>
      </dgm:t>
    </dgm:pt>
    <dgm:pt modelId="{BD3C32B7-AF14-4C01-AA5D-89BDF6D33510}" type="parTrans" cxnId="{F2ED6231-0D8D-4629-B942-0E8840969E08}">
      <dgm:prSet/>
      <dgm:spPr/>
      <dgm:t>
        <a:bodyPr/>
        <a:lstStyle/>
        <a:p>
          <a:endParaRPr kumimoji="1" lang="ja-JP" altLang="en-US" b="1">
            <a:latin typeface="ＭＳ Ｐゴシック" panose="020B0600070205080204" pitchFamily="50" charset="-128"/>
            <a:ea typeface="ＭＳ Ｐゴシック" panose="020B0600070205080204" pitchFamily="50" charset="-128"/>
          </a:endParaRPr>
        </a:p>
      </dgm:t>
    </dgm:pt>
    <dgm:pt modelId="{EE8AC62F-6021-4C78-B4F1-36EE9ECC9B86}" type="sibTrans" cxnId="{F2ED6231-0D8D-4629-B942-0E8840969E08}">
      <dgm:prSet/>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kumimoji="1" lang="ja-JP" altLang="en-US" b="1">
            <a:latin typeface="ＭＳ Ｐゴシック" panose="020B0600070205080204" pitchFamily="50" charset="-128"/>
            <a:ea typeface="ＭＳ Ｐゴシック" panose="020B0600070205080204" pitchFamily="50" charset="-128"/>
          </a:endParaRPr>
        </a:p>
      </dgm:t>
    </dgm:pt>
    <dgm:pt modelId="{C7D7F88B-C5F4-4C35-B63D-A53AA41675DE}" type="pres">
      <dgm:prSet presAssocID="{FE18B701-CE8F-493E-8C8F-185B5AC86FE4}" presName="cycle" presStyleCnt="0">
        <dgm:presLayoutVars>
          <dgm:dir/>
          <dgm:resizeHandles val="exact"/>
        </dgm:presLayoutVars>
      </dgm:prSet>
      <dgm:spPr/>
      <dgm:t>
        <a:bodyPr/>
        <a:lstStyle/>
        <a:p>
          <a:endParaRPr kumimoji="1" lang="ja-JP" altLang="en-US"/>
        </a:p>
      </dgm:t>
    </dgm:pt>
    <dgm:pt modelId="{9335EFF6-AB04-48EB-A815-1B0E2A3AE479}" type="pres">
      <dgm:prSet presAssocID="{90F3DB5F-F6C3-45EA-885A-8D3C77FE567A}" presName="node" presStyleLbl="node1" presStyleIdx="0" presStyleCnt="4">
        <dgm:presLayoutVars>
          <dgm:bulletEnabled val="1"/>
        </dgm:presLayoutVars>
      </dgm:prSet>
      <dgm:spPr/>
      <dgm:t>
        <a:bodyPr/>
        <a:lstStyle/>
        <a:p>
          <a:endParaRPr kumimoji="1" lang="ja-JP" altLang="en-US"/>
        </a:p>
      </dgm:t>
    </dgm:pt>
    <dgm:pt modelId="{AD9F0066-7647-4647-876C-6F7CEA4EC6AB}" type="pres">
      <dgm:prSet presAssocID="{B69252A2-E68F-45D2-97C4-7A9142B786C6}" presName="sibTrans" presStyleLbl="sibTrans2D1" presStyleIdx="0" presStyleCnt="4"/>
      <dgm:spPr/>
      <dgm:t>
        <a:bodyPr/>
        <a:lstStyle/>
        <a:p>
          <a:endParaRPr kumimoji="1" lang="ja-JP" altLang="en-US"/>
        </a:p>
      </dgm:t>
    </dgm:pt>
    <dgm:pt modelId="{8746703F-6A08-4BF3-8F49-CBC375C685C1}" type="pres">
      <dgm:prSet presAssocID="{B69252A2-E68F-45D2-97C4-7A9142B786C6}" presName="connectorText" presStyleLbl="sibTrans2D1" presStyleIdx="0" presStyleCnt="4"/>
      <dgm:spPr/>
      <dgm:t>
        <a:bodyPr/>
        <a:lstStyle/>
        <a:p>
          <a:endParaRPr kumimoji="1" lang="ja-JP" altLang="en-US"/>
        </a:p>
      </dgm:t>
    </dgm:pt>
    <dgm:pt modelId="{C1A55F8B-01BF-4586-8AF9-823C80E44419}" type="pres">
      <dgm:prSet presAssocID="{7409DAF1-A7B2-4D4A-9589-90A7453A628F}" presName="node" presStyleLbl="node1" presStyleIdx="1" presStyleCnt="4">
        <dgm:presLayoutVars>
          <dgm:bulletEnabled val="1"/>
        </dgm:presLayoutVars>
      </dgm:prSet>
      <dgm:spPr/>
      <dgm:t>
        <a:bodyPr/>
        <a:lstStyle/>
        <a:p>
          <a:endParaRPr kumimoji="1" lang="ja-JP" altLang="en-US"/>
        </a:p>
      </dgm:t>
    </dgm:pt>
    <dgm:pt modelId="{02D33B0C-A6E2-4064-B4DC-E9F7BDB32189}" type="pres">
      <dgm:prSet presAssocID="{92472324-7047-44AB-AA87-F1B36AF7ED08}" presName="sibTrans" presStyleLbl="sibTrans2D1" presStyleIdx="1" presStyleCnt="4"/>
      <dgm:spPr/>
      <dgm:t>
        <a:bodyPr/>
        <a:lstStyle/>
        <a:p>
          <a:endParaRPr kumimoji="1" lang="ja-JP" altLang="en-US"/>
        </a:p>
      </dgm:t>
    </dgm:pt>
    <dgm:pt modelId="{41F94B4F-C07D-45A0-95FE-AC7A917055C0}" type="pres">
      <dgm:prSet presAssocID="{92472324-7047-44AB-AA87-F1B36AF7ED08}" presName="connectorText" presStyleLbl="sibTrans2D1" presStyleIdx="1" presStyleCnt="4"/>
      <dgm:spPr/>
      <dgm:t>
        <a:bodyPr/>
        <a:lstStyle/>
        <a:p>
          <a:endParaRPr kumimoji="1" lang="ja-JP" altLang="en-US"/>
        </a:p>
      </dgm:t>
    </dgm:pt>
    <dgm:pt modelId="{49954AC8-DD52-4896-BE32-F7A3D6D7404B}" type="pres">
      <dgm:prSet presAssocID="{69FD1830-356E-4188-8404-AD9DE88417CE}" presName="node" presStyleLbl="node1" presStyleIdx="2" presStyleCnt="4">
        <dgm:presLayoutVars>
          <dgm:bulletEnabled val="1"/>
        </dgm:presLayoutVars>
      </dgm:prSet>
      <dgm:spPr/>
      <dgm:t>
        <a:bodyPr/>
        <a:lstStyle/>
        <a:p>
          <a:endParaRPr kumimoji="1" lang="ja-JP" altLang="en-US"/>
        </a:p>
      </dgm:t>
    </dgm:pt>
    <dgm:pt modelId="{08F9ADD2-A116-4486-892D-1C37CE2E093B}" type="pres">
      <dgm:prSet presAssocID="{C366258C-C6CF-4234-A47B-B3374E35852B}" presName="sibTrans" presStyleLbl="sibTrans2D1" presStyleIdx="2" presStyleCnt="4"/>
      <dgm:spPr/>
      <dgm:t>
        <a:bodyPr/>
        <a:lstStyle/>
        <a:p>
          <a:endParaRPr kumimoji="1" lang="ja-JP" altLang="en-US"/>
        </a:p>
      </dgm:t>
    </dgm:pt>
    <dgm:pt modelId="{9F3E5E58-9080-45DF-926D-A1C71CBBDE98}" type="pres">
      <dgm:prSet presAssocID="{C366258C-C6CF-4234-A47B-B3374E35852B}" presName="connectorText" presStyleLbl="sibTrans2D1" presStyleIdx="2" presStyleCnt="4"/>
      <dgm:spPr/>
      <dgm:t>
        <a:bodyPr/>
        <a:lstStyle/>
        <a:p>
          <a:endParaRPr kumimoji="1" lang="ja-JP" altLang="en-US"/>
        </a:p>
      </dgm:t>
    </dgm:pt>
    <dgm:pt modelId="{E425C3B3-433C-41FA-9BEA-FA4486B44CDB}" type="pres">
      <dgm:prSet presAssocID="{CD71A7FF-9373-4538-89F5-64440D53302D}" presName="node" presStyleLbl="node1" presStyleIdx="3" presStyleCnt="4">
        <dgm:presLayoutVars>
          <dgm:bulletEnabled val="1"/>
        </dgm:presLayoutVars>
      </dgm:prSet>
      <dgm:spPr/>
      <dgm:t>
        <a:bodyPr/>
        <a:lstStyle/>
        <a:p>
          <a:endParaRPr kumimoji="1" lang="ja-JP" altLang="en-US"/>
        </a:p>
      </dgm:t>
    </dgm:pt>
    <dgm:pt modelId="{7FE331ED-97CC-46FA-8DE1-55B373D5D8C7}" type="pres">
      <dgm:prSet presAssocID="{EE8AC62F-6021-4C78-B4F1-36EE9ECC9B86}" presName="sibTrans" presStyleLbl="sibTrans2D1" presStyleIdx="3" presStyleCnt="4"/>
      <dgm:spPr/>
      <dgm:t>
        <a:bodyPr/>
        <a:lstStyle/>
        <a:p>
          <a:endParaRPr kumimoji="1" lang="ja-JP" altLang="en-US"/>
        </a:p>
      </dgm:t>
    </dgm:pt>
    <dgm:pt modelId="{04E58D41-BE6E-455C-9B9F-28ED983FA05B}" type="pres">
      <dgm:prSet presAssocID="{EE8AC62F-6021-4C78-B4F1-36EE9ECC9B86}" presName="connectorText" presStyleLbl="sibTrans2D1" presStyleIdx="3" presStyleCnt="4"/>
      <dgm:spPr/>
      <dgm:t>
        <a:bodyPr/>
        <a:lstStyle/>
        <a:p>
          <a:endParaRPr kumimoji="1" lang="ja-JP" altLang="en-US"/>
        </a:p>
      </dgm:t>
    </dgm:pt>
  </dgm:ptLst>
  <dgm:cxnLst>
    <dgm:cxn modelId="{1C14A6F1-E206-4D6A-8F0D-CAA701CA2FA4}" srcId="{FE18B701-CE8F-493E-8C8F-185B5AC86FE4}" destId="{90F3DB5F-F6C3-45EA-885A-8D3C77FE567A}" srcOrd="0" destOrd="0" parTransId="{73D01698-6E31-40E6-BC39-97C7C7285338}" sibTransId="{B69252A2-E68F-45D2-97C4-7A9142B786C6}"/>
    <dgm:cxn modelId="{85B3C919-48C2-4B24-9207-118D4031C520}" type="presOf" srcId="{69FD1830-356E-4188-8404-AD9DE88417CE}" destId="{49954AC8-DD52-4896-BE32-F7A3D6D7404B}" srcOrd="0" destOrd="0" presId="urn:microsoft.com/office/officeart/2005/8/layout/cycle2"/>
    <dgm:cxn modelId="{64655673-7F31-4D10-8E13-05BA0D871A7E}" type="presOf" srcId="{92472324-7047-44AB-AA87-F1B36AF7ED08}" destId="{41F94B4F-C07D-45A0-95FE-AC7A917055C0}" srcOrd="1" destOrd="0" presId="urn:microsoft.com/office/officeart/2005/8/layout/cycle2"/>
    <dgm:cxn modelId="{99B1DB89-CC4F-48E4-AE5C-B4ED7257D2C9}" type="presOf" srcId="{EE8AC62F-6021-4C78-B4F1-36EE9ECC9B86}" destId="{7FE331ED-97CC-46FA-8DE1-55B373D5D8C7}" srcOrd="0" destOrd="0" presId="urn:microsoft.com/office/officeart/2005/8/layout/cycle2"/>
    <dgm:cxn modelId="{1EB59382-A70F-422B-B604-4F6B16F724B8}" type="presOf" srcId="{C366258C-C6CF-4234-A47B-B3374E35852B}" destId="{08F9ADD2-A116-4486-892D-1C37CE2E093B}" srcOrd="0" destOrd="0" presId="urn:microsoft.com/office/officeart/2005/8/layout/cycle2"/>
    <dgm:cxn modelId="{212F8AAC-037C-4006-86D3-7D638BE1AB86}" type="presOf" srcId="{EE8AC62F-6021-4C78-B4F1-36EE9ECC9B86}" destId="{04E58D41-BE6E-455C-9B9F-28ED983FA05B}" srcOrd="1" destOrd="0" presId="urn:microsoft.com/office/officeart/2005/8/layout/cycle2"/>
    <dgm:cxn modelId="{4ED8CF6F-EC10-4379-A493-8CD597755D29}" type="presOf" srcId="{7409DAF1-A7B2-4D4A-9589-90A7453A628F}" destId="{C1A55F8B-01BF-4586-8AF9-823C80E44419}" srcOrd="0" destOrd="0" presId="urn:microsoft.com/office/officeart/2005/8/layout/cycle2"/>
    <dgm:cxn modelId="{61F4463B-9643-4C8C-82CA-BFD7CF296418}" type="presOf" srcId="{92472324-7047-44AB-AA87-F1B36AF7ED08}" destId="{02D33B0C-A6E2-4064-B4DC-E9F7BDB32189}" srcOrd="0" destOrd="0" presId="urn:microsoft.com/office/officeart/2005/8/layout/cycle2"/>
    <dgm:cxn modelId="{BDFBA090-0E01-4024-9C53-B075BF597F71}" type="presOf" srcId="{FE18B701-CE8F-493E-8C8F-185B5AC86FE4}" destId="{C7D7F88B-C5F4-4C35-B63D-A53AA41675DE}" srcOrd="0" destOrd="0" presId="urn:microsoft.com/office/officeart/2005/8/layout/cycle2"/>
    <dgm:cxn modelId="{F2ED6231-0D8D-4629-B942-0E8840969E08}" srcId="{FE18B701-CE8F-493E-8C8F-185B5AC86FE4}" destId="{CD71A7FF-9373-4538-89F5-64440D53302D}" srcOrd="3" destOrd="0" parTransId="{BD3C32B7-AF14-4C01-AA5D-89BDF6D33510}" sibTransId="{EE8AC62F-6021-4C78-B4F1-36EE9ECC9B86}"/>
    <dgm:cxn modelId="{771FD5BC-9B93-4833-8448-A59E8A2F4E68}" type="presOf" srcId="{CD71A7FF-9373-4538-89F5-64440D53302D}" destId="{E425C3B3-433C-41FA-9BEA-FA4486B44CDB}" srcOrd="0" destOrd="0" presId="urn:microsoft.com/office/officeart/2005/8/layout/cycle2"/>
    <dgm:cxn modelId="{1F602A30-C6B2-4BD5-A061-A3772DD70A19}" type="presOf" srcId="{B69252A2-E68F-45D2-97C4-7A9142B786C6}" destId="{8746703F-6A08-4BF3-8F49-CBC375C685C1}" srcOrd="1" destOrd="0" presId="urn:microsoft.com/office/officeart/2005/8/layout/cycle2"/>
    <dgm:cxn modelId="{E5D327D7-C7B7-4145-8B2C-EBEDC50A9184}" srcId="{FE18B701-CE8F-493E-8C8F-185B5AC86FE4}" destId="{7409DAF1-A7B2-4D4A-9589-90A7453A628F}" srcOrd="1" destOrd="0" parTransId="{4E46D08B-A833-45BF-9813-4D6C9C3CD7D0}" sibTransId="{92472324-7047-44AB-AA87-F1B36AF7ED08}"/>
    <dgm:cxn modelId="{E67A162C-2992-4389-9E32-745E9C53647B}" type="presOf" srcId="{C366258C-C6CF-4234-A47B-B3374E35852B}" destId="{9F3E5E58-9080-45DF-926D-A1C71CBBDE98}" srcOrd="1" destOrd="0" presId="urn:microsoft.com/office/officeart/2005/8/layout/cycle2"/>
    <dgm:cxn modelId="{5B4B20BD-1A1C-4573-A016-C32ADF002776}" srcId="{FE18B701-CE8F-493E-8C8F-185B5AC86FE4}" destId="{69FD1830-356E-4188-8404-AD9DE88417CE}" srcOrd="2" destOrd="0" parTransId="{E1B1E642-AA28-458B-8553-EE5500C0E7B0}" sibTransId="{C366258C-C6CF-4234-A47B-B3374E35852B}"/>
    <dgm:cxn modelId="{E60E0AE3-72A8-48ED-8D4B-4AE4B37BF7DD}" type="presOf" srcId="{B69252A2-E68F-45D2-97C4-7A9142B786C6}" destId="{AD9F0066-7647-4647-876C-6F7CEA4EC6AB}" srcOrd="0" destOrd="0" presId="urn:microsoft.com/office/officeart/2005/8/layout/cycle2"/>
    <dgm:cxn modelId="{AACC5771-13A1-49AA-9C29-E2DC7BF2F954}" type="presOf" srcId="{90F3DB5F-F6C3-45EA-885A-8D3C77FE567A}" destId="{9335EFF6-AB04-48EB-A815-1B0E2A3AE479}" srcOrd="0" destOrd="0" presId="urn:microsoft.com/office/officeart/2005/8/layout/cycle2"/>
    <dgm:cxn modelId="{9BD353CE-1E78-4DF3-AEB1-F7DA6E55A7B7}" type="presParOf" srcId="{C7D7F88B-C5F4-4C35-B63D-A53AA41675DE}" destId="{9335EFF6-AB04-48EB-A815-1B0E2A3AE479}" srcOrd="0" destOrd="0" presId="urn:microsoft.com/office/officeart/2005/8/layout/cycle2"/>
    <dgm:cxn modelId="{779D0054-E8E6-44B0-9BDF-CF584CFF157D}" type="presParOf" srcId="{C7D7F88B-C5F4-4C35-B63D-A53AA41675DE}" destId="{AD9F0066-7647-4647-876C-6F7CEA4EC6AB}" srcOrd="1" destOrd="0" presId="urn:microsoft.com/office/officeart/2005/8/layout/cycle2"/>
    <dgm:cxn modelId="{4813AB14-0242-4CF8-8E38-A3F82C5A5C6E}" type="presParOf" srcId="{AD9F0066-7647-4647-876C-6F7CEA4EC6AB}" destId="{8746703F-6A08-4BF3-8F49-CBC375C685C1}" srcOrd="0" destOrd="0" presId="urn:microsoft.com/office/officeart/2005/8/layout/cycle2"/>
    <dgm:cxn modelId="{1838F91F-465D-4D13-B685-08BA23573483}" type="presParOf" srcId="{C7D7F88B-C5F4-4C35-B63D-A53AA41675DE}" destId="{C1A55F8B-01BF-4586-8AF9-823C80E44419}" srcOrd="2" destOrd="0" presId="urn:microsoft.com/office/officeart/2005/8/layout/cycle2"/>
    <dgm:cxn modelId="{7484E187-5E7B-4152-87D6-F2C452FD1AA5}" type="presParOf" srcId="{C7D7F88B-C5F4-4C35-B63D-A53AA41675DE}" destId="{02D33B0C-A6E2-4064-B4DC-E9F7BDB32189}" srcOrd="3" destOrd="0" presId="urn:microsoft.com/office/officeart/2005/8/layout/cycle2"/>
    <dgm:cxn modelId="{013F6B49-FC01-4CCD-810D-857B3D4614CD}" type="presParOf" srcId="{02D33B0C-A6E2-4064-B4DC-E9F7BDB32189}" destId="{41F94B4F-C07D-45A0-95FE-AC7A917055C0}" srcOrd="0" destOrd="0" presId="urn:microsoft.com/office/officeart/2005/8/layout/cycle2"/>
    <dgm:cxn modelId="{606463EC-22E8-4589-9AD0-F07B485E57C0}" type="presParOf" srcId="{C7D7F88B-C5F4-4C35-B63D-A53AA41675DE}" destId="{49954AC8-DD52-4896-BE32-F7A3D6D7404B}" srcOrd="4" destOrd="0" presId="urn:microsoft.com/office/officeart/2005/8/layout/cycle2"/>
    <dgm:cxn modelId="{7CB88406-0D01-43B2-ACE8-CBD81483390A}" type="presParOf" srcId="{C7D7F88B-C5F4-4C35-B63D-A53AA41675DE}" destId="{08F9ADD2-A116-4486-892D-1C37CE2E093B}" srcOrd="5" destOrd="0" presId="urn:microsoft.com/office/officeart/2005/8/layout/cycle2"/>
    <dgm:cxn modelId="{D9B9F859-9A31-4630-89F8-233CD60F93B9}" type="presParOf" srcId="{08F9ADD2-A116-4486-892D-1C37CE2E093B}" destId="{9F3E5E58-9080-45DF-926D-A1C71CBBDE98}" srcOrd="0" destOrd="0" presId="urn:microsoft.com/office/officeart/2005/8/layout/cycle2"/>
    <dgm:cxn modelId="{81CF46E0-FE29-40DE-B69F-84FAE396F6EB}" type="presParOf" srcId="{C7D7F88B-C5F4-4C35-B63D-A53AA41675DE}" destId="{E425C3B3-433C-41FA-9BEA-FA4486B44CDB}" srcOrd="6" destOrd="0" presId="urn:microsoft.com/office/officeart/2005/8/layout/cycle2"/>
    <dgm:cxn modelId="{D32411D6-DD9A-42FA-B49B-647ECC8F3C88}" type="presParOf" srcId="{C7D7F88B-C5F4-4C35-B63D-A53AA41675DE}" destId="{7FE331ED-97CC-46FA-8DE1-55B373D5D8C7}" srcOrd="7" destOrd="0" presId="urn:microsoft.com/office/officeart/2005/8/layout/cycle2"/>
    <dgm:cxn modelId="{5BA386C0-FC12-49C8-83BD-5A4942EB7EF4}" type="presParOf" srcId="{7FE331ED-97CC-46FA-8DE1-55B373D5D8C7}" destId="{04E58D41-BE6E-455C-9B9F-28ED983FA05B}" srcOrd="0" destOrd="0" presId="urn:microsoft.com/office/officeart/2005/8/layout/cycle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35EFF6-AB04-48EB-A815-1B0E2A3AE479}">
      <dsp:nvSpPr>
        <dsp:cNvPr id="0" name=""/>
        <dsp:cNvSpPr/>
      </dsp:nvSpPr>
      <dsp:spPr>
        <a:xfrm>
          <a:off x="1336839" y="260"/>
          <a:ext cx="532230" cy="532230"/>
        </a:xfrm>
        <a:prstGeom prst="ellips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kumimoji="1" lang="en-US" altLang="ja-JP" sz="1100" b="1" kern="1200" dirty="0">
              <a:latin typeface="ＭＳ Ｐゴシック" panose="020B0600070205080204" pitchFamily="50" charset="-128"/>
              <a:ea typeface="ＭＳ Ｐゴシック" panose="020B0600070205080204" pitchFamily="50" charset="-128"/>
            </a:rPr>
            <a:t>PLAN</a:t>
          </a:r>
          <a:endParaRPr kumimoji="1" lang="ja-JP" altLang="en-US" sz="1100" b="1" kern="1200" dirty="0">
            <a:latin typeface="ＭＳ Ｐゴシック" panose="020B0600070205080204" pitchFamily="50" charset="-128"/>
            <a:ea typeface="ＭＳ Ｐゴシック" panose="020B0600070205080204" pitchFamily="50" charset="-128"/>
          </a:endParaRPr>
        </a:p>
      </dsp:txBody>
      <dsp:txXfrm>
        <a:off x="1414782" y="78203"/>
        <a:ext cx="376344" cy="376344"/>
      </dsp:txXfrm>
    </dsp:sp>
    <dsp:sp modelId="{AD9F0066-7647-4647-876C-6F7CEA4EC6AB}">
      <dsp:nvSpPr>
        <dsp:cNvPr id="0" name=""/>
        <dsp:cNvSpPr/>
      </dsp:nvSpPr>
      <dsp:spPr>
        <a:xfrm rot="2700000">
          <a:off x="1811966" y="456424"/>
          <a:ext cx="141700" cy="179627"/>
        </a:xfrm>
        <a:prstGeom prst="rightArrow">
          <a:avLst>
            <a:gd name="adj1" fmla="val 60000"/>
            <a:gd name="adj2" fmla="val 5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kumimoji="1" lang="ja-JP" altLang="en-US" sz="700" b="1" kern="1200">
            <a:latin typeface="ＭＳ Ｐゴシック" panose="020B0600070205080204" pitchFamily="50" charset="-128"/>
            <a:ea typeface="ＭＳ Ｐゴシック" panose="020B0600070205080204" pitchFamily="50" charset="-128"/>
          </a:endParaRPr>
        </a:p>
      </dsp:txBody>
      <dsp:txXfrm>
        <a:off x="1818191" y="477319"/>
        <a:ext cx="99190" cy="107777"/>
      </dsp:txXfrm>
    </dsp:sp>
    <dsp:sp modelId="{C1A55F8B-01BF-4586-8AF9-823C80E44419}">
      <dsp:nvSpPr>
        <dsp:cNvPr id="0" name=""/>
        <dsp:cNvSpPr/>
      </dsp:nvSpPr>
      <dsp:spPr>
        <a:xfrm>
          <a:off x="1902235" y="565657"/>
          <a:ext cx="532230" cy="532230"/>
        </a:xfrm>
        <a:prstGeom prst="ellips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kumimoji="1" lang="en-US" altLang="ja-JP" sz="1100" b="1" kern="1200" dirty="0">
              <a:latin typeface="ＭＳ Ｐゴシック" panose="020B0600070205080204" pitchFamily="50" charset="-128"/>
              <a:ea typeface="ＭＳ Ｐゴシック" panose="020B0600070205080204" pitchFamily="50" charset="-128"/>
            </a:rPr>
            <a:t>DO</a:t>
          </a:r>
        </a:p>
      </dsp:txBody>
      <dsp:txXfrm>
        <a:off x="1980178" y="643600"/>
        <a:ext cx="376344" cy="376344"/>
      </dsp:txXfrm>
    </dsp:sp>
    <dsp:sp modelId="{02D33B0C-A6E2-4064-B4DC-E9F7BDB32189}">
      <dsp:nvSpPr>
        <dsp:cNvPr id="0" name=""/>
        <dsp:cNvSpPr/>
      </dsp:nvSpPr>
      <dsp:spPr>
        <a:xfrm rot="8100000">
          <a:off x="1817637" y="1021820"/>
          <a:ext cx="141700" cy="179627"/>
        </a:xfrm>
        <a:prstGeom prst="rightArrow">
          <a:avLst>
            <a:gd name="adj1" fmla="val 60000"/>
            <a:gd name="adj2" fmla="val 5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kumimoji="1" lang="ja-JP" altLang="en-US" sz="700" b="1" kern="1200">
            <a:latin typeface="ＭＳ Ｐゴシック" panose="020B0600070205080204" pitchFamily="50" charset="-128"/>
            <a:ea typeface="ＭＳ Ｐゴシック" panose="020B0600070205080204" pitchFamily="50" charset="-128"/>
          </a:endParaRPr>
        </a:p>
      </dsp:txBody>
      <dsp:txXfrm rot="10800000">
        <a:off x="1853922" y="1042715"/>
        <a:ext cx="99190" cy="107777"/>
      </dsp:txXfrm>
    </dsp:sp>
    <dsp:sp modelId="{49954AC8-DD52-4896-BE32-F7A3D6D7404B}">
      <dsp:nvSpPr>
        <dsp:cNvPr id="0" name=""/>
        <dsp:cNvSpPr/>
      </dsp:nvSpPr>
      <dsp:spPr>
        <a:xfrm>
          <a:off x="1336839" y="1131053"/>
          <a:ext cx="532230" cy="532230"/>
        </a:xfrm>
        <a:prstGeom prst="ellips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kumimoji="1" lang="en-US" altLang="ja-JP" sz="1000" b="1" kern="1200" dirty="0">
              <a:latin typeface="ＭＳ Ｐゴシック" panose="020B0600070205080204" pitchFamily="50" charset="-128"/>
              <a:ea typeface="ＭＳ Ｐゴシック" panose="020B0600070205080204" pitchFamily="50" charset="-128"/>
            </a:rPr>
            <a:t>CHECK</a:t>
          </a:r>
          <a:endParaRPr kumimoji="1" lang="ja-JP" altLang="en-US" sz="1000" b="1" kern="1200" dirty="0">
            <a:latin typeface="ＭＳ Ｐゴシック" panose="020B0600070205080204" pitchFamily="50" charset="-128"/>
            <a:ea typeface="ＭＳ Ｐゴシック" panose="020B0600070205080204" pitchFamily="50" charset="-128"/>
          </a:endParaRPr>
        </a:p>
      </dsp:txBody>
      <dsp:txXfrm>
        <a:off x="1414782" y="1208996"/>
        <a:ext cx="376344" cy="376344"/>
      </dsp:txXfrm>
    </dsp:sp>
    <dsp:sp modelId="{08F9ADD2-A116-4486-892D-1C37CE2E093B}">
      <dsp:nvSpPr>
        <dsp:cNvPr id="0" name=""/>
        <dsp:cNvSpPr/>
      </dsp:nvSpPr>
      <dsp:spPr>
        <a:xfrm rot="13500000">
          <a:off x="1252241" y="1027492"/>
          <a:ext cx="141700" cy="179627"/>
        </a:xfrm>
        <a:prstGeom prst="rightArrow">
          <a:avLst>
            <a:gd name="adj1" fmla="val 60000"/>
            <a:gd name="adj2" fmla="val 5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kumimoji="1" lang="ja-JP" altLang="en-US" sz="700" b="1" kern="1200">
            <a:latin typeface="ＭＳ Ｐゴシック" panose="020B0600070205080204" pitchFamily="50" charset="-128"/>
            <a:ea typeface="ＭＳ Ｐゴシック" panose="020B0600070205080204" pitchFamily="50" charset="-128"/>
          </a:endParaRPr>
        </a:p>
      </dsp:txBody>
      <dsp:txXfrm rot="10800000">
        <a:off x="1288526" y="1078447"/>
        <a:ext cx="99190" cy="107777"/>
      </dsp:txXfrm>
    </dsp:sp>
    <dsp:sp modelId="{E425C3B3-433C-41FA-9BEA-FA4486B44CDB}">
      <dsp:nvSpPr>
        <dsp:cNvPr id="0" name=""/>
        <dsp:cNvSpPr/>
      </dsp:nvSpPr>
      <dsp:spPr>
        <a:xfrm>
          <a:off x="771442" y="565657"/>
          <a:ext cx="532230" cy="532230"/>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kumimoji="1" lang="en-US" altLang="ja-JP" sz="900" b="1" kern="1200" dirty="0">
              <a:latin typeface="ＭＳ Ｐゴシック" panose="020B0600070205080204" pitchFamily="50" charset="-128"/>
              <a:ea typeface="ＭＳ Ｐゴシック" panose="020B0600070205080204" pitchFamily="50" charset="-128"/>
            </a:rPr>
            <a:t>ACTION</a:t>
          </a:r>
          <a:endParaRPr kumimoji="1" lang="ja-JP" altLang="en-US" sz="900" b="1" kern="1200" dirty="0">
            <a:latin typeface="ＭＳ Ｐゴシック" panose="020B0600070205080204" pitchFamily="50" charset="-128"/>
            <a:ea typeface="ＭＳ Ｐゴシック" panose="020B0600070205080204" pitchFamily="50" charset="-128"/>
          </a:endParaRPr>
        </a:p>
      </dsp:txBody>
      <dsp:txXfrm>
        <a:off x="849385" y="643600"/>
        <a:ext cx="376344" cy="376344"/>
      </dsp:txXfrm>
    </dsp:sp>
    <dsp:sp modelId="{7FE331ED-97CC-46FA-8DE1-55B373D5D8C7}">
      <dsp:nvSpPr>
        <dsp:cNvPr id="0" name=""/>
        <dsp:cNvSpPr/>
      </dsp:nvSpPr>
      <dsp:spPr>
        <a:xfrm rot="18900000">
          <a:off x="1246570" y="462096"/>
          <a:ext cx="141700" cy="179627"/>
        </a:xfrm>
        <a:prstGeom prst="rightArrow">
          <a:avLst>
            <a:gd name="adj1" fmla="val 60000"/>
            <a:gd name="adj2" fmla="val 5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311150">
            <a:lnSpc>
              <a:spcPct val="90000"/>
            </a:lnSpc>
            <a:spcBef>
              <a:spcPct val="0"/>
            </a:spcBef>
            <a:spcAft>
              <a:spcPct val="35000"/>
            </a:spcAft>
          </a:pPr>
          <a:endParaRPr kumimoji="1" lang="ja-JP" altLang="en-US" sz="700" b="1" kern="1200">
            <a:latin typeface="ＭＳ Ｐゴシック" panose="020B0600070205080204" pitchFamily="50" charset="-128"/>
            <a:ea typeface="ＭＳ Ｐゴシック" panose="020B0600070205080204" pitchFamily="50" charset="-128"/>
          </a:endParaRPr>
        </a:p>
      </dsp:txBody>
      <dsp:txXfrm>
        <a:off x="1252795" y="513051"/>
        <a:ext cx="99190" cy="107777"/>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56B12EA6-F38C-460E-A5C7-861419E635AC}" type="datetimeFigureOut">
              <a:rPr kumimoji="1" lang="ja-JP" altLang="en-US" smtClean="0"/>
              <a:pPr/>
              <a:t>2016/2/18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38AF833-36E0-448A-8688-6CBF28A2B723}" type="slidenum">
              <a:rPr kumimoji="1" lang="ja-JP" altLang="en-US" smtClean="0"/>
              <a:pPr/>
              <a:t>&lt;#&gt;</a:t>
            </a:fld>
            <a:endParaRPr kumimoji="1" lang="ja-JP" altLang="en-US"/>
          </a:p>
        </p:txBody>
      </p:sp>
    </p:spTree>
    <p:extLst>
      <p:ext uri="{BB962C8B-B14F-4D97-AF65-F5344CB8AC3E}">
        <p14:creationId xmlns:p14="http://schemas.microsoft.com/office/powerpoint/2010/main" xmlns="" val="840223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BEDDE2-B451-4E86-AE74-21E9284EDA89}" type="slidenum">
              <a:rPr kumimoji="1" lang="ja-JP" altLang="en-US" smtClean="0"/>
              <a:pPr/>
              <a:t>2</a:t>
            </a:fld>
            <a:endParaRPr kumimoji="1" lang="ja-JP" altLang="en-US"/>
          </a:p>
        </p:txBody>
      </p:sp>
    </p:spTree>
    <p:extLst>
      <p:ext uri="{BB962C8B-B14F-4D97-AF65-F5344CB8AC3E}">
        <p14:creationId xmlns:p14="http://schemas.microsoft.com/office/powerpoint/2010/main" xmlns="" val="3814577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4BEDDE2-B451-4E86-AE74-21E9284EDA89}" type="slidenum">
              <a:rPr kumimoji="1" lang="ja-JP" altLang="en-US" smtClean="0"/>
              <a:pPr/>
              <a:t>3</a:t>
            </a:fld>
            <a:endParaRPr kumimoji="1" lang="ja-JP" altLang="en-US"/>
          </a:p>
        </p:txBody>
      </p:sp>
    </p:spTree>
    <p:extLst>
      <p:ext uri="{BB962C8B-B14F-4D97-AF65-F5344CB8AC3E}">
        <p14:creationId xmlns:p14="http://schemas.microsoft.com/office/powerpoint/2010/main" xmlns="" val="2654471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4BEDDE2-B451-4E86-AE74-21E9284EDA89}" type="slidenum">
              <a:rPr kumimoji="1" lang="ja-JP" altLang="en-US" smtClean="0"/>
              <a:pPr/>
              <a:t>4</a:t>
            </a:fld>
            <a:endParaRPr kumimoji="1" lang="ja-JP" altLang="en-US"/>
          </a:p>
        </p:txBody>
      </p:sp>
    </p:spTree>
    <p:extLst>
      <p:ext uri="{BB962C8B-B14F-4D97-AF65-F5344CB8AC3E}">
        <p14:creationId xmlns:p14="http://schemas.microsoft.com/office/powerpoint/2010/main" xmlns="" val="849823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4BEDDE2-B451-4E86-AE74-21E9284EDA89}" type="slidenum">
              <a:rPr kumimoji="1" lang="ja-JP" altLang="en-US" smtClean="0"/>
              <a:pPr/>
              <a:t>5</a:t>
            </a:fld>
            <a:endParaRPr kumimoji="1" lang="ja-JP" altLang="en-US"/>
          </a:p>
        </p:txBody>
      </p:sp>
    </p:spTree>
    <p:extLst>
      <p:ext uri="{BB962C8B-B14F-4D97-AF65-F5344CB8AC3E}">
        <p14:creationId xmlns:p14="http://schemas.microsoft.com/office/powerpoint/2010/main" xmlns="" val="3751213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4BEDDE2-B451-4E86-AE74-21E9284EDA89}" type="slidenum">
              <a:rPr kumimoji="1" lang="ja-JP" altLang="en-US" smtClean="0"/>
              <a:pPr/>
              <a:t>6</a:t>
            </a:fld>
            <a:endParaRPr kumimoji="1" lang="ja-JP" altLang="en-US"/>
          </a:p>
        </p:txBody>
      </p:sp>
    </p:spTree>
    <p:extLst>
      <p:ext uri="{BB962C8B-B14F-4D97-AF65-F5344CB8AC3E}">
        <p14:creationId xmlns:p14="http://schemas.microsoft.com/office/powerpoint/2010/main" xmlns="" val="3419439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4BEDDE2-B451-4E86-AE74-21E9284EDA89}" type="slidenum">
              <a:rPr kumimoji="1" lang="ja-JP" altLang="en-US" smtClean="0"/>
              <a:pPr/>
              <a:t>7</a:t>
            </a:fld>
            <a:endParaRPr kumimoji="1" lang="ja-JP" altLang="en-US"/>
          </a:p>
        </p:txBody>
      </p:sp>
    </p:spTree>
    <p:extLst>
      <p:ext uri="{BB962C8B-B14F-4D97-AF65-F5344CB8AC3E}">
        <p14:creationId xmlns:p14="http://schemas.microsoft.com/office/powerpoint/2010/main" xmlns="" val="3848578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4BEDDE2-B451-4E86-AE74-21E9284EDA89}" type="slidenum">
              <a:rPr kumimoji="1" lang="ja-JP" altLang="en-US" smtClean="0"/>
              <a:pPr/>
              <a:t>8</a:t>
            </a:fld>
            <a:endParaRPr kumimoji="1" lang="ja-JP" altLang="en-US"/>
          </a:p>
        </p:txBody>
      </p:sp>
    </p:spTree>
    <p:extLst>
      <p:ext uri="{BB962C8B-B14F-4D97-AF65-F5344CB8AC3E}">
        <p14:creationId xmlns:p14="http://schemas.microsoft.com/office/powerpoint/2010/main" xmlns="" val="781730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3528944-EF2C-41FE-B125-4509D332A414}" type="datetimeFigureOut">
              <a:rPr kumimoji="1" lang="ja-JP" altLang="en-US" smtClean="0"/>
              <a:pPr/>
              <a:t>2016/2/18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3AD755-34A3-4977-81DB-AFAE010C92E5}" type="slidenum">
              <a:rPr kumimoji="1" lang="ja-JP" altLang="en-US" smtClean="0"/>
              <a:pPr/>
              <a:t>&lt;#&gt;</a:t>
            </a:fld>
            <a:endParaRPr kumimoji="1" lang="ja-JP" altLang="en-US"/>
          </a:p>
        </p:txBody>
      </p:sp>
    </p:spTree>
    <p:extLst>
      <p:ext uri="{BB962C8B-B14F-4D97-AF65-F5344CB8AC3E}">
        <p14:creationId xmlns:p14="http://schemas.microsoft.com/office/powerpoint/2010/main" xmlns="" val="960650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3528944-EF2C-41FE-B125-4509D332A414}" type="datetimeFigureOut">
              <a:rPr kumimoji="1" lang="ja-JP" altLang="en-US" smtClean="0"/>
              <a:pPr/>
              <a:t>2016/2/18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3AD755-34A3-4977-81DB-AFAE010C92E5}" type="slidenum">
              <a:rPr kumimoji="1" lang="ja-JP" altLang="en-US" smtClean="0"/>
              <a:pPr/>
              <a:t>&lt;#&gt;</a:t>
            </a:fld>
            <a:endParaRPr kumimoji="1" lang="ja-JP" altLang="en-US"/>
          </a:p>
        </p:txBody>
      </p:sp>
    </p:spTree>
    <p:extLst>
      <p:ext uri="{BB962C8B-B14F-4D97-AF65-F5344CB8AC3E}">
        <p14:creationId xmlns:p14="http://schemas.microsoft.com/office/powerpoint/2010/main" xmlns="" val="3700971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3528944-EF2C-41FE-B125-4509D332A414}" type="datetimeFigureOut">
              <a:rPr kumimoji="1" lang="ja-JP" altLang="en-US" smtClean="0"/>
              <a:pPr/>
              <a:t>2016/2/18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3AD755-34A3-4977-81DB-AFAE010C92E5}" type="slidenum">
              <a:rPr kumimoji="1" lang="ja-JP" altLang="en-US" smtClean="0"/>
              <a:pPr/>
              <a:t>&lt;#&gt;</a:t>
            </a:fld>
            <a:endParaRPr kumimoji="1" lang="ja-JP" altLang="en-US"/>
          </a:p>
        </p:txBody>
      </p:sp>
    </p:spTree>
    <p:extLst>
      <p:ext uri="{BB962C8B-B14F-4D97-AF65-F5344CB8AC3E}">
        <p14:creationId xmlns:p14="http://schemas.microsoft.com/office/powerpoint/2010/main" xmlns="" val="302297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3528944-EF2C-41FE-B125-4509D332A414}" type="datetimeFigureOut">
              <a:rPr kumimoji="1" lang="ja-JP" altLang="en-US" smtClean="0"/>
              <a:pPr/>
              <a:t>2016/2/18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3AD755-34A3-4977-81DB-AFAE010C92E5}" type="slidenum">
              <a:rPr kumimoji="1" lang="ja-JP" altLang="en-US" smtClean="0"/>
              <a:pPr/>
              <a:t>&lt;#&gt;</a:t>
            </a:fld>
            <a:endParaRPr kumimoji="1" lang="ja-JP" altLang="en-US"/>
          </a:p>
        </p:txBody>
      </p:sp>
    </p:spTree>
    <p:extLst>
      <p:ext uri="{BB962C8B-B14F-4D97-AF65-F5344CB8AC3E}">
        <p14:creationId xmlns:p14="http://schemas.microsoft.com/office/powerpoint/2010/main" xmlns="" val="3111611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3528944-EF2C-41FE-B125-4509D332A414}" type="datetimeFigureOut">
              <a:rPr kumimoji="1" lang="ja-JP" altLang="en-US" smtClean="0"/>
              <a:pPr/>
              <a:t>2016/2/18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3AD755-34A3-4977-81DB-AFAE010C92E5}" type="slidenum">
              <a:rPr kumimoji="1" lang="ja-JP" altLang="en-US" smtClean="0"/>
              <a:pPr/>
              <a:t>&lt;#&gt;</a:t>
            </a:fld>
            <a:endParaRPr kumimoji="1" lang="ja-JP" altLang="en-US"/>
          </a:p>
        </p:txBody>
      </p:sp>
    </p:spTree>
    <p:extLst>
      <p:ext uri="{BB962C8B-B14F-4D97-AF65-F5344CB8AC3E}">
        <p14:creationId xmlns:p14="http://schemas.microsoft.com/office/powerpoint/2010/main" xmlns="" val="124637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3528944-EF2C-41FE-B125-4509D332A414}" type="datetimeFigureOut">
              <a:rPr kumimoji="1" lang="ja-JP" altLang="en-US" smtClean="0"/>
              <a:pPr/>
              <a:t>2016/2/18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3AD755-34A3-4977-81DB-AFAE010C92E5}" type="slidenum">
              <a:rPr kumimoji="1" lang="ja-JP" altLang="en-US" smtClean="0"/>
              <a:pPr/>
              <a:t>&lt;#&gt;</a:t>
            </a:fld>
            <a:endParaRPr kumimoji="1" lang="ja-JP" altLang="en-US"/>
          </a:p>
        </p:txBody>
      </p:sp>
    </p:spTree>
    <p:extLst>
      <p:ext uri="{BB962C8B-B14F-4D97-AF65-F5344CB8AC3E}">
        <p14:creationId xmlns:p14="http://schemas.microsoft.com/office/powerpoint/2010/main" xmlns="" val="3636175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3528944-EF2C-41FE-B125-4509D332A414}" type="datetimeFigureOut">
              <a:rPr kumimoji="1" lang="ja-JP" altLang="en-US" smtClean="0"/>
              <a:pPr/>
              <a:t>2016/2/18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43AD755-34A3-4977-81DB-AFAE010C92E5}" type="slidenum">
              <a:rPr kumimoji="1" lang="ja-JP" altLang="en-US" smtClean="0"/>
              <a:pPr/>
              <a:t>&lt;#&gt;</a:t>
            </a:fld>
            <a:endParaRPr kumimoji="1" lang="ja-JP" altLang="en-US"/>
          </a:p>
        </p:txBody>
      </p:sp>
    </p:spTree>
    <p:extLst>
      <p:ext uri="{BB962C8B-B14F-4D97-AF65-F5344CB8AC3E}">
        <p14:creationId xmlns:p14="http://schemas.microsoft.com/office/powerpoint/2010/main" xmlns="" val="1951944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3528944-EF2C-41FE-B125-4509D332A414}" type="datetimeFigureOut">
              <a:rPr kumimoji="1" lang="ja-JP" altLang="en-US" smtClean="0"/>
              <a:pPr/>
              <a:t>2016/2/18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43AD755-34A3-4977-81DB-AFAE010C92E5}" type="slidenum">
              <a:rPr kumimoji="1" lang="ja-JP" altLang="en-US" smtClean="0"/>
              <a:pPr/>
              <a:t>&lt;#&gt;</a:t>
            </a:fld>
            <a:endParaRPr kumimoji="1" lang="ja-JP" altLang="en-US"/>
          </a:p>
        </p:txBody>
      </p:sp>
    </p:spTree>
    <p:extLst>
      <p:ext uri="{BB962C8B-B14F-4D97-AF65-F5344CB8AC3E}">
        <p14:creationId xmlns:p14="http://schemas.microsoft.com/office/powerpoint/2010/main" xmlns="" val="464023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528944-EF2C-41FE-B125-4509D332A414}" type="datetimeFigureOut">
              <a:rPr kumimoji="1" lang="ja-JP" altLang="en-US" smtClean="0"/>
              <a:pPr/>
              <a:t>2016/2/18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43AD755-34A3-4977-81DB-AFAE010C92E5}" type="slidenum">
              <a:rPr kumimoji="1" lang="ja-JP" altLang="en-US" smtClean="0"/>
              <a:pPr/>
              <a:t>&lt;#&gt;</a:t>
            </a:fld>
            <a:endParaRPr kumimoji="1" lang="ja-JP" altLang="en-US"/>
          </a:p>
        </p:txBody>
      </p:sp>
    </p:spTree>
    <p:extLst>
      <p:ext uri="{BB962C8B-B14F-4D97-AF65-F5344CB8AC3E}">
        <p14:creationId xmlns:p14="http://schemas.microsoft.com/office/powerpoint/2010/main" xmlns="" val="199269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3528944-EF2C-41FE-B125-4509D332A414}" type="datetimeFigureOut">
              <a:rPr kumimoji="1" lang="ja-JP" altLang="en-US" smtClean="0"/>
              <a:pPr/>
              <a:t>2016/2/18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3AD755-34A3-4977-81DB-AFAE010C92E5}" type="slidenum">
              <a:rPr kumimoji="1" lang="ja-JP" altLang="en-US" smtClean="0"/>
              <a:pPr/>
              <a:t>&lt;#&gt;</a:t>
            </a:fld>
            <a:endParaRPr kumimoji="1" lang="ja-JP" altLang="en-US"/>
          </a:p>
        </p:txBody>
      </p:sp>
    </p:spTree>
    <p:extLst>
      <p:ext uri="{BB962C8B-B14F-4D97-AF65-F5344CB8AC3E}">
        <p14:creationId xmlns:p14="http://schemas.microsoft.com/office/powerpoint/2010/main" xmlns="" val="91357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3528944-EF2C-41FE-B125-4509D332A414}" type="datetimeFigureOut">
              <a:rPr kumimoji="1" lang="ja-JP" altLang="en-US" smtClean="0"/>
              <a:pPr/>
              <a:t>2016/2/18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3AD755-34A3-4977-81DB-AFAE010C92E5}" type="slidenum">
              <a:rPr kumimoji="1" lang="ja-JP" altLang="en-US" smtClean="0"/>
              <a:pPr/>
              <a:t>&lt;#&gt;</a:t>
            </a:fld>
            <a:endParaRPr kumimoji="1" lang="ja-JP" altLang="en-US"/>
          </a:p>
        </p:txBody>
      </p:sp>
    </p:spTree>
    <p:extLst>
      <p:ext uri="{BB962C8B-B14F-4D97-AF65-F5344CB8AC3E}">
        <p14:creationId xmlns:p14="http://schemas.microsoft.com/office/powerpoint/2010/main" xmlns="" val="1343779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528944-EF2C-41FE-B125-4509D332A414}" type="datetimeFigureOut">
              <a:rPr kumimoji="1" lang="ja-JP" altLang="en-US" smtClean="0"/>
              <a:pPr/>
              <a:t>2016/2/18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3AD755-34A3-4977-81DB-AFAE010C92E5}" type="slidenum">
              <a:rPr kumimoji="1" lang="ja-JP" altLang="en-US" smtClean="0"/>
              <a:pPr/>
              <a:t>&lt;#&gt;</a:t>
            </a:fld>
            <a:endParaRPr kumimoji="1" lang="ja-JP" altLang="en-US"/>
          </a:p>
        </p:txBody>
      </p:sp>
    </p:spTree>
    <p:extLst>
      <p:ext uri="{BB962C8B-B14F-4D97-AF65-F5344CB8AC3E}">
        <p14:creationId xmlns:p14="http://schemas.microsoft.com/office/powerpoint/2010/main" xmlns="" val="34787227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217742"/>
            <a:ext cx="9144000" cy="1421928"/>
          </a:xfrm>
        </p:spPr>
        <p:txBody>
          <a:bodyPr wrap="square">
            <a:spAutoFit/>
          </a:bodyPr>
          <a:lstStyle/>
          <a:p>
            <a:r>
              <a:rPr lang="ja-JP" altLang="en-US" sz="4800" dirty="0"/>
              <a:t>松伏町</a:t>
            </a:r>
            <a:r>
              <a:rPr lang="en-US" altLang="ja-JP" sz="4800" dirty="0"/>
              <a:t/>
            </a:r>
            <a:br>
              <a:rPr lang="en-US" altLang="ja-JP" sz="4800" dirty="0"/>
            </a:br>
            <a:r>
              <a:rPr lang="ja-JP" altLang="en-US" sz="4800" dirty="0"/>
              <a:t>まち・ひと・しごと創生総合戦略</a:t>
            </a:r>
          </a:p>
        </p:txBody>
      </p:sp>
      <p:sp>
        <p:nvSpPr>
          <p:cNvPr id="3" name="サブタイトル 2"/>
          <p:cNvSpPr>
            <a:spLocks noGrp="1"/>
          </p:cNvSpPr>
          <p:nvPr>
            <p:ph type="subTitle" idx="1"/>
          </p:nvPr>
        </p:nvSpPr>
        <p:spPr>
          <a:xfrm>
            <a:off x="1143000" y="5746838"/>
            <a:ext cx="6858000" cy="444500"/>
          </a:xfrm>
        </p:spPr>
        <p:txBody>
          <a:bodyPr/>
          <a:lstStyle/>
          <a:p>
            <a:r>
              <a:rPr kumimoji="1" lang="ja-JP" altLang="en-US" dirty="0" smtClean="0"/>
              <a:t>松伏町</a:t>
            </a:r>
            <a:endParaRPr kumimoji="1" lang="ja-JP" altLang="en-US" dirty="0"/>
          </a:p>
        </p:txBody>
      </p:sp>
      <p:sp>
        <p:nvSpPr>
          <p:cNvPr id="4" name="正方形/長方形 3"/>
          <p:cNvSpPr/>
          <p:nvPr/>
        </p:nvSpPr>
        <p:spPr>
          <a:xfrm>
            <a:off x="6742323" y="550843"/>
            <a:ext cx="1553378" cy="5618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資料２－１</a:t>
            </a:r>
            <a:endParaRPr kumimoji="1" lang="ja-JP" altLang="en-US" dirty="0">
              <a:solidFill>
                <a:schemeClr val="tx1"/>
              </a:solidFill>
            </a:endParaRPr>
          </a:p>
        </p:txBody>
      </p:sp>
    </p:spTree>
    <p:extLst>
      <p:ext uri="{BB962C8B-B14F-4D97-AF65-F5344CB8AC3E}">
        <p14:creationId xmlns:p14="http://schemas.microsoft.com/office/powerpoint/2010/main" xmlns="" val="2610501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0"/>
            <a:ext cx="9144000" cy="93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タイトル 1"/>
          <p:cNvSpPr>
            <a:spLocks noGrp="1"/>
          </p:cNvSpPr>
          <p:nvPr>
            <p:ph type="title"/>
          </p:nvPr>
        </p:nvSpPr>
        <p:spPr>
          <a:xfrm>
            <a:off x="0" y="144603"/>
            <a:ext cx="9558938" cy="714374"/>
          </a:xfrm>
        </p:spPr>
        <p:txBody>
          <a:bodyPr>
            <a:noAutofit/>
          </a:bodyPr>
          <a:lstStyle/>
          <a:p>
            <a:r>
              <a:rPr lang="ja-JP" altLang="en-US" sz="3200" dirty="0"/>
              <a:t>松伏町まち・ひと・しごと創生総合戦略の考え方</a:t>
            </a:r>
            <a:r>
              <a:rPr lang="en-US" altLang="ja-JP" sz="3200" dirty="0"/>
              <a:t/>
            </a:r>
            <a:br>
              <a:rPr lang="en-US" altLang="ja-JP" sz="3200" dirty="0"/>
            </a:br>
            <a:r>
              <a:rPr lang="ja-JP" altLang="en-US" sz="3200" dirty="0"/>
              <a:t>（資料</a:t>
            </a:r>
            <a:r>
              <a:rPr lang="en-US" altLang="ja-JP" sz="3200" dirty="0" smtClean="0"/>
              <a:t>2-2 p.1-9</a:t>
            </a:r>
            <a:r>
              <a:rPr lang="ja-JP" altLang="en-US" sz="3200" dirty="0" smtClean="0"/>
              <a:t>）</a:t>
            </a:r>
            <a:endParaRPr lang="ja-JP" altLang="en-US" sz="3200" dirty="0"/>
          </a:p>
        </p:txBody>
      </p:sp>
      <p:sp>
        <p:nvSpPr>
          <p:cNvPr id="25" name="正方形/長方形 24"/>
          <p:cNvSpPr/>
          <p:nvPr/>
        </p:nvSpPr>
        <p:spPr>
          <a:xfrm>
            <a:off x="8423175" y="6278400"/>
            <a:ext cx="1064525" cy="655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mn-ea"/>
              </a:rPr>
              <a:t>１</a:t>
            </a:r>
            <a:endParaRPr lang="ja-JP" altLang="en-US" dirty="0">
              <a:solidFill>
                <a:schemeClr val="tx1"/>
              </a:solidFill>
              <a:latin typeface="+mn-ea"/>
            </a:endParaRPr>
          </a:p>
        </p:txBody>
      </p:sp>
      <p:grpSp>
        <p:nvGrpSpPr>
          <p:cNvPr id="227" name="グループ化 226"/>
          <p:cNvGrpSpPr/>
          <p:nvPr/>
        </p:nvGrpSpPr>
        <p:grpSpPr>
          <a:xfrm>
            <a:off x="184290" y="1196855"/>
            <a:ext cx="4178481" cy="4460574"/>
            <a:chOff x="129557" y="1196856"/>
            <a:chExt cx="4178481" cy="4547848"/>
          </a:xfrm>
        </p:grpSpPr>
        <p:sp>
          <p:nvSpPr>
            <p:cNvPr id="163" name="角丸四角形 162"/>
            <p:cNvSpPr/>
            <p:nvPr/>
          </p:nvSpPr>
          <p:spPr>
            <a:xfrm>
              <a:off x="129557" y="1196856"/>
              <a:ext cx="4178481" cy="4547848"/>
            </a:xfrm>
            <a:prstGeom prst="roundRect">
              <a:avLst>
                <a:gd name="adj" fmla="val 1971"/>
              </a:avLst>
            </a:prstGeom>
            <a:solidFill>
              <a:srgbClr val="5B9BD5">
                <a:lumMod val="20000"/>
                <a:lumOff val="80000"/>
              </a:srgbClr>
            </a:solidFill>
            <a:ln w="12700" cap="flat" cmpd="sng" algn="ctr">
              <a:solidFill>
                <a:srgbClr val="5B9BD5">
                  <a:lumMod val="50000"/>
                </a:srgbClr>
              </a:solidFill>
              <a:prstDash val="solid"/>
              <a:miter lim="800000"/>
            </a:ln>
            <a:effectLst/>
          </p:spPr>
          <p:txBody>
            <a:bodyPr rot="0" spcFirstLastPara="0" vert="horz" wrap="square" lIns="91440" tIns="0" rIns="91440" bIns="45720" numCol="1" spcCol="0" rtlCol="0" fromWordArt="0" anchor="ctr" anchorCtr="0" forceAA="0" compatLnSpc="1">
              <a:prstTxWarp prst="textNoShape">
                <a:avLst/>
              </a:prstTxWarp>
              <a:noAutofit/>
            </a:bodyPr>
            <a:lstStyle/>
            <a:p>
              <a:endParaRPr lang="ja-JP" altLang="en-US"/>
            </a:p>
          </p:txBody>
        </p:sp>
        <p:sp>
          <p:nvSpPr>
            <p:cNvPr id="159" name="角丸四角形 158"/>
            <p:cNvSpPr/>
            <p:nvPr/>
          </p:nvSpPr>
          <p:spPr>
            <a:xfrm>
              <a:off x="2639056" y="1275329"/>
              <a:ext cx="1601350" cy="2083598"/>
            </a:xfrm>
            <a:prstGeom prst="roundRect">
              <a:avLst>
                <a:gd name="adj" fmla="val 4085"/>
              </a:avLst>
            </a:prstGeom>
            <a:solidFill>
              <a:srgbClr val="70AD47">
                <a:lumMod val="60000"/>
                <a:lumOff val="40000"/>
              </a:srgbClr>
            </a:solidFill>
            <a:ln w="12700" cap="flat" cmpd="sng" algn="ctr">
              <a:solidFill>
                <a:srgbClr val="70AD47">
                  <a:lumMod val="50000"/>
                </a:srgbClr>
              </a:solidFill>
              <a:prstDash val="solid"/>
              <a:miter lim="800000"/>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r>
                <a:rPr lang="ja-JP" altLang="en-US" sz="9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第５次総合振興計画</a:t>
              </a:r>
              <a:endPar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endParaRPr>
            </a:p>
            <a:p>
              <a:pPr algn="ctr"/>
              <a:r>
                <a:rPr lang="ja-JP" altLang="en-US" sz="9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基本構想</a:t>
              </a:r>
              <a:endParaRPr lang="en-US" altLang="ja-JP" sz="9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endParaRPr>
            </a:p>
            <a:p>
              <a:pPr algn="ctr"/>
              <a:endParaRPr lang="en-US" altLang="ja-JP" sz="9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endParaRPr>
            </a:p>
            <a:p>
              <a:pPr algn="ctr"/>
              <a:endPar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endParaRPr>
            </a:p>
          </p:txBody>
        </p:sp>
        <p:sp>
          <p:nvSpPr>
            <p:cNvPr id="160" name="角丸四角形 159"/>
            <p:cNvSpPr/>
            <p:nvPr/>
          </p:nvSpPr>
          <p:spPr>
            <a:xfrm>
              <a:off x="2622144" y="3411087"/>
              <a:ext cx="1602059" cy="818863"/>
            </a:xfrm>
            <a:prstGeom prst="roundRect">
              <a:avLst>
                <a:gd name="adj" fmla="val 6170"/>
              </a:avLst>
            </a:prstGeom>
            <a:gradFill>
              <a:gsLst>
                <a:gs pos="0">
                  <a:srgbClr val="5B9BD5">
                    <a:lumMod val="10000"/>
                    <a:lumOff val="90000"/>
                  </a:srgbClr>
                </a:gs>
                <a:gs pos="100000">
                  <a:srgbClr val="70AD47">
                    <a:lumMod val="60000"/>
                    <a:lumOff val="40000"/>
                  </a:srgbClr>
                </a:gs>
              </a:gsLst>
              <a:lin ang="16200000" scaled="0"/>
            </a:gradFill>
            <a:ln w="12700" cap="flat" cmpd="sng" algn="ctr">
              <a:gradFill>
                <a:gsLst>
                  <a:gs pos="0">
                    <a:srgbClr val="5B9BD5">
                      <a:lumMod val="5000"/>
                      <a:lumOff val="95000"/>
                    </a:srgbClr>
                  </a:gs>
                  <a:gs pos="100000">
                    <a:srgbClr val="70AD47">
                      <a:lumMod val="60000"/>
                      <a:lumOff val="40000"/>
                    </a:srgbClr>
                  </a:gs>
                </a:gsLst>
                <a:lin ang="16200000" scaled="0"/>
              </a:gradFill>
              <a:prstDash val="dash"/>
              <a:miter lim="800000"/>
            </a:ln>
            <a:effectLst/>
          </p:spPr>
          <p:txBody>
            <a:bodyPr rot="0" spcFirstLastPara="0" vert="horz" wrap="square" lIns="91440" tIns="0" rIns="91440" bIns="0" numCol="1" spcCol="0" rtlCol="0" fromWordArt="0" anchor="ctr" anchorCtr="0" forceAA="0" compatLnSpc="1">
              <a:prstTxWarp prst="textNoShape">
                <a:avLst/>
              </a:prstTxWarp>
              <a:noAutofit/>
            </a:bodyPr>
            <a:lstStyle/>
            <a:p>
              <a:pPr algn="ctr"/>
              <a:r>
                <a:rPr lang="ja-JP" altLang="en-US" sz="9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第６次総合振興計画</a:t>
              </a:r>
              <a:endPar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endParaRPr>
            </a:p>
            <a:p>
              <a:pPr algn="ctr"/>
              <a:r>
                <a:rPr lang="ja-JP" altLang="en-US" sz="9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基本構想</a:t>
              </a:r>
              <a:endPar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endParaRPr>
            </a:p>
          </p:txBody>
        </p:sp>
        <p:sp>
          <p:nvSpPr>
            <p:cNvPr id="161" name="角丸四角形 160"/>
            <p:cNvSpPr/>
            <p:nvPr/>
          </p:nvSpPr>
          <p:spPr>
            <a:xfrm>
              <a:off x="2277990" y="1248437"/>
              <a:ext cx="266375" cy="1162148"/>
            </a:xfrm>
            <a:prstGeom prst="roundRect">
              <a:avLst/>
            </a:prstGeom>
            <a:solidFill>
              <a:srgbClr val="70AD47">
                <a:lumMod val="40000"/>
                <a:lumOff val="60000"/>
              </a:srgbClr>
            </a:solidFill>
            <a:ln w="12700" cap="flat" cmpd="sng" algn="ctr">
              <a:solidFill>
                <a:srgbClr val="70AD47">
                  <a:lumMod val="50000"/>
                </a:srgbClr>
              </a:solidFill>
              <a:prstDash val="solid"/>
              <a:miter lim="800000"/>
            </a:ln>
            <a:effectLst/>
          </p:spPr>
          <p:txBody>
            <a:bodyPr rot="0" spcFirstLastPara="0" vert="eaVert" wrap="square" lIns="91440" tIns="0" rIns="91440" bIns="0" numCol="1" spcCol="0" rtlCol="0" fromWordArt="0" anchor="ctr" anchorCtr="0" forceAA="0" compatLnSpc="1">
              <a:prstTxWarp prst="textNoShape">
                <a:avLst/>
              </a:prstTxWarp>
              <a:noAutofit/>
            </a:bodyPr>
            <a:lstStyle/>
            <a:p>
              <a:pPr algn="ctr"/>
              <a:r>
                <a:rPr lang="ja-JP" altLang="en-US" sz="8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前期基本計画</a:t>
              </a:r>
              <a:endPar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endParaRPr>
            </a:p>
          </p:txBody>
        </p:sp>
        <p:sp>
          <p:nvSpPr>
            <p:cNvPr id="162" name="角丸四角形 161"/>
            <p:cNvSpPr/>
            <p:nvPr/>
          </p:nvSpPr>
          <p:spPr>
            <a:xfrm>
              <a:off x="2277990" y="2462892"/>
              <a:ext cx="266375" cy="851807"/>
            </a:xfrm>
            <a:prstGeom prst="roundRect">
              <a:avLst/>
            </a:prstGeom>
            <a:solidFill>
              <a:srgbClr val="70AD47">
                <a:lumMod val="40000"/>
                <a:lumOff val="60000"/>
              </a:srgbClr>
            </a:solidFill>
            <a:ln w="12700" cap="flat" cmpd="sng" algn="ctr">
              <a:solidFill>
                <a:srgbClr val="70AD47">
                  <a:lumMod val="50000"/>
                </a:srgbClr>
              </a:solidFill>
              <a:prstDash val="solid"/>
              <a:miter lim="800000"/>
            </a:ln>
            <a:effectLst/>
          </p:spPr>
          <p:txBody>
            <a:bodyPr rot="0" spcFirstLastPara="0" vert="eaVert" wrap="square" lIns="91440" tIns="0" rIns="91440" bIns="0" numCol="1" spcCol="0" rtlCol="0" fromWordArt="0" anchor="ctr" anchorCtr="0" forceAA="0" compatLnSpc="1">
              <a:prstTxWarp prst="textNoShape">
                <a:avLst/>
              </a:prstTxWarp>
              <a:noAutofit/>
            </a:bodyPr>
            <a:lstStyle/>
            <a:p>
              <a:pPr algn="ctr"/>
              <a:r>
                <a:rPr lang="ja-JP" altLang="en-US" sz="8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後期基本計画</a:t>
              </a:r>
              <a:endPar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endParaRPr>
            </a:p>
          </p:txBody>
        </p:sp>
      </p:grpSp>
      <p:sp>
        <p:nvSpPr>
          <p:cNvPr id="166" name="正方形/長方形 165"/>
          <p:cNvSpPr/>
          <p:nvPr/>
        </p:nvSpPr>
        <p:spPr>
          <a:xfrm>
            <a:off x="4548384" y="1183266"/>
            <a:ext cx="4316216" cy="718880"/>
          </a:xfrm>
          <a:prstGeom prst="rect">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rmAutofit/>
          </a:bodyPr>
          <a:lstStyle/>
          <a:p>
            <a:pPr algn="ctr"/>
            <a:r>
              <a:rPr lang="ja-JP" altLang="en-US" sz="2200" dirty="0">
                <a:solidFill>
                  <a:schemeClr val="tx1"/>
                </a:solidFill>
                <a:latin typeface="+mn-ea"/>
                <a:cs typeface="メイリオ" panose="020B0604030504040204" pitchFamily="50" charset="-128"/>
              </a:rPr>
              <a:t>交流人口を増やす魅力づくりと</a:t>
            </a:r>
            <a:endParaRPr lang="en-US" altLang="ja-JP" sz="2200" dirty="0">
              <a:solidFill>
                <a:schemeClr val="tx1"/>
              </a:solidFill>
              <a:latin typeface="+mn-ea"/>
              <a:cs typeface="メイリオ" panose="020B0604030504040204" pitchFamily="50" charset="-128"/>
            </a:endParaRPr>
          </a:p>
          <a:p>
            <a:pPr algn="ctr"/>
            <a:r>
              <a:rPr lang="ja-JP" altLang="en-US" sz="2200" dirty="0">
                <a:solidFill>
                  <a:schemeClr val="tx1"/>
                </a:solidFill>
                <a:latin typeface="+mn-ea"/>
                <a:cs typeface="メイリオ" panose="020B0604030504040204" pitchFamily="50" charset="-128"/>
              </a:rPr>
              <a:t>町民満足度の向上</a:t>
            </a:r>
          </a:p>
        </p:txBody>
      </p:sp>
      <p:sp>
        <p:nvSpPr>
          <p:cNvPr id="167" name="タイトル 1"/>
          <p:cNvSpPr txBox="1">
            <a:spLocks/>
          </p:cNvSpPr>
          <p:nvPr/>
        </p:nvSpPr>
        <p:spPr>
          <a:xfrm>
            <a:off x="4400114" y="1016749"/>
            <a:ext cx="4294717" cy="166199"/>
          </a:xfrm>
          <a:prstGeom prst="rect">
            <a:avLst/>
          </a:prstGeom>
        </p:spPr>
        <p:txBody>
          <a:bodyPr vert="horz" wrap="square" lIns="91440" tIns="0" rIns="91440" bIns="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dirty="0"/>
              <a:t>５か年戦略の基本理念</a:t>
            </a:r>
            <a:endParaRPr lang="en-US" altLang="ja-JP" sz="1200" b="1" dirty="0"/>
          </a:p>
        </p:txBody>
      </p:sp>
      <p:grpSp>
        <p:nvGrpSpPr>
          <p:cNvPr id="168" name="グループ化 167"/>
          <p:cNvGrpSpPr/>
          <p:nvPr/>
        </p:nvGrpSpPr>
        <p:grpSpPr>
          <a:xfrm>
            <a:off x="4541491" y="4039598"/>
            <a:ext cx="4289265" cy="788997"/>
            <a:chOff x="0" y="-42249"/>
            <a:chExt cx="5488773" cy="952960"/>
          </a:xfrm>
        </p:grpSpPr>
        <p:sp>
          <p:nvSpPr>
            <p:cNvPr id="169" name="角丸四角形 168"/>
            <p:cNvSpPr/>
            <p:nvPr/>
          </p:nvSpPr>
          <p:spPr>
            <a:xfrm>
              <a:off x="0" y="-42249"/>
              <a:ext cx="2703420" cy="952960"/>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lnSpc>
                  <a:spcPts val="2000"/>
                </a:lnSpc>
              </a:pPr>
              <a:r>
                <a:rPr lang="ja-JP" altLang="en-US" sz="14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自然環境の良さを活かして、子育てや暮らしの環境を向上させる</a:t>
              </a:r>
              <a:endParaRPr lang="ja-JP" altLang="en-US" sz="12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70" name="上下矢印 169"/>
            <p:cNvSpPr/>
            <p:nvPr/>
          </p:nvSpPr>
          <p:spPr>
            <a:xfrm rot="5400000">
              <a:off x="2969866" y="-50349"/>
              <a:ext cx="436245" cy="96915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171" name="角丸四角形 170"/>
            <p:cNvSpPr/>
            <p:nvPr/>
          </p:nvSpPr>
          <p:spPr>
            <a:xfrm>
              <a:off x="3688773" y="-23245"/>
              <a:ext cx="1800000" cy="914951"/>
            </a:xfrm>
            <a:prstGeom prst="roundRect">
              <a:avLst/>
            </a:prstGeom>
            <a:no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2000"/>
                </a:lnSpc>
              </a:pPr>
              <a:r>
                <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結婚・出産・子育ての希望の実現</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9" name="角丸四角形 88"/>
            <p:cNvSpPr/>
            <p:nvPr/>
          </p:nvSpPr>
          <p:spPr>
            <a:xfrm>
              <a:off x="3032588" y="-42249"/>
              <a:ext cx="331266" cy="952960"/>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0" tIns="0" rIns="36000" bIns="0" numCol="1" spcCol="0" rtlCol="0" fromWordArt="0" anchor="t" anchorCtr="0" forceAA="0" compatLnSpc="1">
              <a:prstTxWarp prst="textNoShape">
                <a:avLst/>
              </a:prstTxWarp>
              <a:noAutofit/>
            </a:bodyPr>
            <a:lstStyle/>
            <a:p>
              <a:pPr algn="ctr"/>
              <a:r>
                <a:rPr lang="ja-JP" altLang="en-US" sz="1200" b="1" dirty="0">
                  <a:latin typeface="ＭＳ Ｐゴシック" panose="020B0600070205080204" pitchFamily="50" charset="-128"/>
                  <a:ea typeface="ＭＳ Ｐゴシック" panose="020B0600070205080204" pitchFamily="50" charset="-128"/>
                  <a:cs typeface="ＭＳ Ｐゴシック" panose="020B0600070205080204" pitchFamily="50" charset="-128"/>
                </a:rPr>
                <a:t>子育て</a:t>
              </a:r>
            </a:p>
          </p:txBody>
        </p:sp>
      </p:grpSp>
      <p:grpSp>
        <p:nvGrpSpPr>
          <p:cNvPr id="172" name="グループ化 171"/>
          <p:cNvGrpSpPr/>
          <p:nvPr/>
        </p:nvGrpSpPr>
        <p:grpSpPr>
          <a:xfrm>
            <a:off x="4541491" y="2381925"/>
            <a:ext cx="4289265" cy="757528"/>
            <a:chOff x="0" y="-32357"/>
            <a:chExt cx="5488363" cy="914409"/>
          </a:xfrm>
        </p:grpSpPr>
        <p:sp>
          <p:nvSpPr>
            <p:cNvPr id="173" name="角丸四角形 172"/>
            <p:cNvSpPr/>
            <p:nvPr/>
          </p:nvSpPr>
          <p:spPr>
            <a:xfrm>
              <a:off x="0" y="-32357"/>
              <a:ext cx="2703208" cy="914409"/>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2000"/>
                </a:lnSpc>
              </a:pPr>
              <a:r>
                <a:rPr lang="ja-JP" altLang="en-US" sz="14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魅力ある働く場</a:t>
              </a:r>
              <a:endParaRPr lang="en-US" altLang="ja-JP" sz="14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algn="ctr">
                <a:lnSpc>
                  <a:spcPts val="2000"/>
                </a:lnSpc>
              </a:pPr>
              <a:r>
                <a:rPr lang="ja-JP" altLang="en-US" sz="14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を確保する</a:t>
              </a:r>
              <a:endParaRPr lang="ja-JP" altLang="en-US" sz="12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74" name="上下矢印 173"/>
            <p:cNvSpPr/>
            <p:nvPr/>
          </p:nvSpPr>
          <p:spPr>
            <a:xfrm rot="5400000">
              <a:off x="2969628" y="-59695"/>
              <a:ext cx="436244" cy="96908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175" name="角丸四角形 174"/>
            <p:cNvSpPr/>
            <p:nvPr/>
          </p:nvSpPr>
          <p:spPr>
            <a:xfrm>
              <a:off x="3688773" y="-32356"/>
              <a:ext cx="1799590" cy="914408"/>
            </a:xfrm>
            <a:prstGeom prst="roundRect">
              <a:avLst/>
            </a:prstGeom>
            <a:noFill/>
            <a:ln w="285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2000"/>
                </a:lnSpc>
              </a:pPr>
              <a:r>
                <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安定した</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000"/>
                </a:lnSpc>
              </a:pPr>
              <a:r>
                <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雇用の創出</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7" name="角丸四角形 86"/>
            <p:cNvSpPr/>
            <p:nvPr/>
          </p:nvSpPr>
          <p:spPr>
            <a:xfrm>
              <a:off x="3032362" y="-32357"/>
              <a:ext cx="331242" cy="914409"/>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altLang="en-US" sz="1200" b="1" dirty="0">
                  <a:latin typeface="ＭＳ Ｐゴシック" panose="020B0600070205080204" pitchFamily="50" charset="-128"/>
                  <a:ea typeface="ＭＳ Ｐゴシック" panose="020B0600070205080204" pitchFamily="50" charset="-128"/>
                  <a:cs typeface="ＭＳ Ｐゴシック" panose="020B0600070205080204" pitchFamily="50" charset="-128"/>
                </a:rPr>
                <a:t>しごと</a:t>
              </a:r>
            </a:p>
          </p:txBody>
        </p:sp>
      </p:grpSp>
      <p:grpSp>
        <p:nvGrpSpPr>
          <p:cNvPr id="177" name="グループ化 176"/>
          <p:cNvGrpSpPr/>
          <p:nvPr/>
        </p:nvGrpSpPr>
        <p:grpSpPr>
          <a:xfrm>
            <a:off x="4528611" y="4899903"/>
            <a:ext cx="4289265" cy="757529"/>
            <a:chOff x="0" y="5195"/>
            <a:chExt cx="5488363" cy="914410"/>
          </a:xfrm>
        </p:grpSpPr>
        <p:sp>
          <p:nvSpPr>
            <p:cNvPr id="178" name="角丸四角形 177"/>
            <p:cNvSpPr/>
            <p:nvPr/>
          </p:nvSpPr>
          <p:spPr>
            <a:xfrm>
              <a:off x="0" y="5195"/>
              <a:ext cx="2703206" cy="91440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2000"/>
                </a:lnSpc>
              </a:pPr>
              <a:r>
                <a:rPr lang="ja-JP" altLang="en-US" sz="14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町民ニーズに合った、生活利便性が向上するまちをつくる</a:t>
              </a:r>
              <a:endParaRPr lang="ja-JP" altLang="en-US" sz="12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79" name="上下矢印 178"/>
            <p:cNvSpPr/>
            <p:nvPr/>
          </p:nvSpPr>
          <p:spPr>
            <a:xfrm rot="5400000">
              <a:off x="2977865" y="-30383"/>
              <a:ext cx="436246" cy="98556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180" name="角丸四角形 179"/>
            <p:cNvSpPr/>
            <p:nvPr/>
          </p:nvSpPr>
          <p:spPr>
            <a:xfrm>
              <a:off x="3688773" y="5196"/>
              <a:ext cx="1799590" cy="914409"/>
            </a:xfrm>
            <a:prstGeom prst="roundRect">
              <a:avLst/>
            </a:prstGeom>
            <a:noFill/>
            <a:ln w="2857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pPr>
              <a:r>
                <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時代に合った</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600"/>
                </a:lnSpc>
              </a:pPr>
              <a:r>
                <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地域づくり</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0" name="角丸四角形 89"/>
            <p:cNvSpPr/>
            <p:nvPr/>
          </p:nvSpPr>
          <p:spPr>
            <a:xfrm>
              <a:off x="3048842" y="5195"/>
              <a:ext cx="331202" cy="91440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altLang="en-US" sz="1100" b="1" dirty="0">
                  <a:solidFill>
                    <a:schemeClr val="bg1"/>
                  </a:solidFill>
                  <a:latin typeface="+mn-ea"/>
                  <a:cs typeface="Times New Roman" panose="02020603050405020304" pitchFamily="18" charset="0"/>
                </a:rPr>
                <a:t>まち</a:t>
              </a:r>
              <a:endParaRPr lang="ja-JP" altLang="en-US" sz="1050" b="1" dirty="0">
                <a:solidFill>
                  <a:schemeClr val="bg1"/>
                </a:solidFill>
                <a:latin typeface="+mn-ea"/>
                <a:cs typeface="ＭＳ Ｐゴシック" panose="020B0600070205080204" pitchFamily="50" charset="-128"/>
              </a:endParaRPr>
            </a:p>
          </p:txBody>
        </p:sp>
      </p:grpSp>
      <p:grpSp>
        <p:nvGrpSpPr>
          <p:cNvPr id="181" name="グループ化 180"/>
          <p:cNvGrpSpPr/>
          <p:nvPr/>
        </p:nvGrpSpPr>
        <p:grpSpPr>
          <a:xfrm>
            <a:off x="4541491" y="3210762"/>
            <a:ext cx="4289265" cy="757529"/>
            <a:chOff x="0" y="-1"/>
            <a:chExt cx="5488363" cy="914858"/>
          </a:xfrm>
        </p:grpSpPr>
        <p:sp>
          <p:nvSpPr>
            <p:cNvPr id="182" name="角丸四角形 181"/>
            <p:cNvSpPr/>
            <p:nvPr/>
          </p:nvSpPr>
          <p:spPr>
            <a:xfrm>
              <a:off x="0" y="-1"/>
              <a:ext cx="2703207" cy="914858"/>
            </a:xfrm>
            <a:prstGeom prst="roundRect">
              <a:avLst/>
            </a:prstGeom>
            <a:solidFill>
              <a:srgbClr val="FFC9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2000"/>
                </a:lnSpc>
              </a:pPr>
              <a:r>
                <a:rPr lang="ja-JP" altLang="en-US" sz="1400"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新たにひとを呼び込む魅力を発信する</a:t>
              </a:r>
              <a:endParaRPr lang="ja-JP" altLang="en-US" sz="12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83" name="上下矢印 182"/>
            <p:cNvSpPr/>
            <p:nvPr/>
          </p:nvSpPr>
          <p:spPr>
            <a:xfrm rot="5400000">
              <a:off x="2969627" y="-27114"/>
              <a:ext cx="436246" cy="96908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sp>
          <p:nvSpPr>
            <p:cNvPr id="184" name="角丸四角形 183"/>
            <p:cNvSpPr/>
            <p:nvPr/>
          </p:nvSpPr>
          <p:spPr>
            <a:xfrm>
              <a:off x="3688773" y="-1"/>
              <a:ext cx="1799590" cy="914858"/>
            </a:xfrm>
            <a:prstGeom prst="roundRect">
              <a:avLst/>
            </a:prstGeom>
            <a:noFill/>
            <a:ln w="28575">
              <a:solidFill>
                <a:srgbClr val="FFC9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2000"/>
                </a:lnSpc>
              </a:pPr>
              <a:r>
                <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新しいひとの</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000"/>
                </a:lnSpc>
              </a:pPr>
              <a:r>
                <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流れをつくる</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角丸四角形 87"/>
            <p:cNvSpPr/>
            <p:nvPr/>
          </p:nvSpPr>
          <p:spPr>
            <a:xfrm>
              <a:off x="3032362" y="-1"/>
              <a:ext cx="331242" cy="914858"/>
            </a:xfrm>
            <a:prstGeom prst="roundRect">
              <a:avLst/>
            </a:prstGeom>
            <a:solidFill>
              <a:srgbClr val="FF79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eaVert" wrap="square" lIns="0" tIns="0" rIns="0" bIns="0" numCol="1" spcCol="0" rtlCol="0" fromWordArt="0" anchor="ctr" anchorCtr="0" forceAA="0" compatLnSpc="1">
              <a:prstTxWarp prst="textNoShape">
                <a:avLst/>
              </a:prstTxWarp>
              <a:noAutofit/>
            </a:bodyPr>
            <a:lstStyle/>
            <a:p>
              <a:pPr algn="ctr"/>
              <a:r>
                <a:rPr lang="ja-JP" altLang="en-US" sz="1200" b="1" dirty="0">
                  <a:latin typeface="ＭＳ Ｐゴシック" panose="020B0600070205080204" pitchFamily="50" charset="-128"/>
                  <a:ea typeface="ＭＳ Ｐゴシック" panose="020B0600070205080204" pitchFamily="50" charset="-128"/>
                  <a:cs typeface="ＭＳ Ｐゴシック" panose="020B0600070205080204" pitchFamily="50" charset="-128"/>
                </a:rPr>
                <a:t>ひと</a:t>
              </a:r>
            </a:p>
          </p:txBody>
        </p:sp>
      </p:grpSp>
      <p:sp>
        <p:nvSpPr>
          <p:cNvPr id="186" name="Rectangle 153"/>
          <p:cNvSpPr>
            <a:spLocks noChangeArrowheads="1"/>
          </p:cNvSpPr>
          <p:nvPr/>
        </p:nvSpPr>
        <p:spPr bwMode="auto">
          <a:xfrm>
            <a:off x="2" y="43934"/>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87" name="Rectangle 164"/>
          <p:cNvSpPr>
            <a:spLocks noChangeArrowheads="1"/>
          </p:cNvSpPr>
          <p:nvPr/>
        </p:nvSpPr>
        <p:spPr bwMode="auto">
          <a:xfrm>
            <a:off x="114302" y="87868"/>
            <a:ext cx="184731" cy="7386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endParaRPr kumimoji="0" lang="en-US" altLang="ja-JP" sz="1200">
              <a:latin typeface="Century" panose="02040604050505020304" pitchFamily="18" charset="0"/>
              <a:ea typeface="HGSｺﾞｼｯｸE" panose="020B0900000000000000" pitchFamily="50" charset="-128"/>
              <a:cs typeface="ＭＳ Ｐゴシック" panose="020B0600070205080204" pitchFamily="50" charset="-128"/>
            </a:endParaRPr>
          </a:p>
          <a:p>
            <a:pPr eaLnBrk="0" fontAlgn="base" hangingPunct="0">
              <a:spcBef>
                <a:spcPct val="0"/>
              </a:spcBef>
              <a:spcAft>
                <a:spcPct val="0"/>
              </a:spcAft>
            </a:pPr>
            <a:r>
              <a:rPr kumimoji="0" lang="en-US" altLang="ja-JP" sz="1200">
                <a:latin typeface="Century" panose="02040604050505020304" pitchFamily="18" charset="0"/>
                <a:ea typeface="HGSｺﾞｼｯｸE" panose="020B0900000000000000" pitchFamily="50" charset="-128"/>
                <a:cs typeface="ＭＳ Ｐゴシック" panose="020B0600070205080204" pitchFamily="50" charset="-128"/>
              </a:rPr>
              <a:t/>
            </a:r>
            <a:br>
              <a:rPr kumimoji="0" lang="en-US" altLang="ja-JP" sz="1200">
                <a:latin typeface="Century" panose="02040604050505020304" pitchFamily="18" charset="0"/>
                <a:ea typeface="HGSｺﾞｼｯｸE" panose="020B0900000000000000" pitchFamily="50" charset="-128"/>
                <a:cs typeface="ＭＳ Ｐゴシック" panose="020B0600070205080204" pitchFamily="50" charset="-128"/>
              </a:rPr>
            </a:br>
            <a:endParaRPr kumimoji="0" lang="en-US" altLang="ja-JP">
              <a:latin typeface="Arial" panose="020B0604020202020204" pitchFamily="34" charset="0"/>
            </a:endParaRPr>
          </a:p>
        </p:txBody>
      </p:sp>
      <p:sp>
        <p:nvSpPr>
          <p:cNvPr id="188" name="タイトル 1"/>
          <p:cNvSpPr txBox="1">
            <a:spLocks/>
          </p:cNvSpPr>
          <p:nvPr/>
        </p:nvSpPr>
        <p:spPr>
          <a:xfrm>
            <a:off x="4472356" y="1949782"/>
            <a:ext cx="4294717" cy="166199"/>
          </a:xfrm>
          <a:prstGeom prst="rect">
            <a:avLst/>
          </a:prstGeom>
        </p:spPr>
        <p:txBody>
          <a:bodyPr vert="horz" wrap="square" lIns="91440" tIns="0" rIns="91440" bIns="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dirty="0"/>
              <a:t>総合戦略の基本目標</a:t>
            </a:r>
            <a:endParaRPr lang="en-US" altLang="ja-JP" sz="1200" b="1" dirty="0"/>
          </a:p>
        </p:txBody>
      </p:sp>
      <p:sp>
        <p:nvSpPr>
          <p:cNvPr id="189" name="テキスト ボックス 2"/>
          <p:cNvSpPr txBox="1">
            <a:spLocks noChangeArrowheads="1"/>
          </p:cNvSpPr>
          <p:nvPr/>
        </p:nvSpPr>
        <p:spPr bwMode="auto">
          <a:xfrm>
            <a:off x="4721066" y="2092914"/>
            <a:ext cx="1765935" cy="276999"/>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200" b="1" kern="100" dirty="0">
                <a:latin typeface="+mn-ea"/>
                <a:cs typeface="Times New Roman" panose="02020603050405020304" pitchFamily="18" charset="0"/>
              </a:rPr>
              <a:t>＜松伏町　総合戦略＞</a:t>
            </a:r>
            <a:endParaRPr lang="ja-JP" altLang="en-US" sz="900" b="1" kern="100" dirty="0">
              <a:latin typeface="+mn-ea"/>
              <a:cs typeface="Times New Roman" panose="02020603050405020304" pitchFamily="18" charset="0"/>
            </a:endParaRPr>
          </a:p>
        </p:txBody>
      </p:sp>
      <p:sp>
        <p:nvSpPr>
          <p:cNvPr id="190" name="テキスト ボックス 2"/>
          <p:cNvSpPr txBox="1">
            <a:spLocks noChangeArrowheads="1"/>
          </p:cNvSpPr>
          <p:nvPr/>
        </p:nvSpPr>
        <p:spPr bwMode="auto">
          <a:xfrm>
            <a:off x="7446124" y="2092914"/>
            <a:ext cx="1485265" cy="276999"/>
          </a:xfrm>
          <a:prstGeom prst="rect">
            <a:avLst/>
          </a:prstGeom>
          <a:noFill/>
          <a:ln w="9525">
            <a:noFill/>
            <a:miter lim="800000"/>
            <a:headEnd/>
            <a:tailEnd/>
          </a:ln>
        </p:spPr>
        <p:txBody>
          <a:bodyPr rot="0" vert="horz" wrap="square" lIns="91440" tIns="45720" rIns="91440" bIns="45720" anchor="t" anchorCtr="0">
            <a:spAutoFit/>
          </a:bodyPr>
          <a:lstStyle/>
          <a:p>
            <a:pPr algn="just"/>
            <a:r>
              <a:rPr lang="ja-JP" altLang="en-US" sz="1200" b="1" kern="100" dirty="0">
                <a:latin typeface="+mn-ea"/>
                <a:cs typeface="Times New Roman" panose="02020603050405020304" pitchFamily="18" charset="0"/>
              </a:rPr>
              <a:t>＜国の総合戦略＞</a:t>
            </a:r>
            <a:endParaRPr lang="ja-JP" altLang="en-US" sz="900" b="1" kern="100" dirty="0">
              <a:latin typeface="+mn-ea"/>
              <a:cs typeface="Times New Roman" panose="02020603050405020304" pitchFamily="18" charset="0"/>
            </a:endParaRPr>
          </a:p>
        </p:txBody>
      </p:sp>
      <p:sp>
        <p:nvSpPr>
          <p:cNvPr id="191" name="タイトル 1"/>
          <p:cNvSpPr txBox="1">
            <a:spLocks/>
          </p:cNvSpPr>
          <p:nvPr/>
        </p:nvSpPr>
        <p:spPr>
          <a:xfrm>
            <a:off x="62916" y="1005487"/>
            <a:ext cx="4294717" cy="166199"/>
          </a:xfrm>
          <a:prstGeom prst="rect">
            <a:avLst/>
          </a:prstGeom>
        </p:spPr>
        <p:txBody>
          <a:bodyPr vert="horz" wrap="square" lIns="91440" tIns="0" rIns="91440" bIns="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dirty="0"/>
              <a:t>総合戦略の位置付け</a:t>
            </a:r>
            <a:endParaRPr lang="en-US" altLang="ja-JP" sz="1200" b="1" dirty="0"/>
          </a:p>
        </p:txBody>
      </p:sp>
      <p:sp>
        <p:nvSpPr>
          <p:cNvPr id="194" name="角丸四角形 193"/>
          <p:cNvSpPr/>
          <p:nvPr/>
        </p:nvSpPr>
        <p:spPr>
          <a:xfrm>
            <a:off x="2736972" y="1562696"/>
            <a:ext cx="1514983" cy="1724050"/>
          </a:xfrm>
          <a:prstGeom prst="roundRect">
            <a:avLst>
              <a:gd name="adj" fmla="val 6901"/>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t" anchorCtr="0" forceAA="0" compatLnSpc="1">
            <a:prstTxWarp prst="textNoShape">
              <a:avLst/>
            </a:prstTxWarp>
            <a:noAutofit/>
          </a:bodyPr>
          <a:lstStyle/>
          <a:p>
            <a:pPr marL="101600" indent="-101600" algn="just"/>
            <a:r>
              <a:rPr lang="ja-JP" altLang="en-US"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①未来を担う</a:t>
            </a:r>
            <a:r>
              <a:rPr lang="ja-JP" altLang="en-US" sz="800" b="1" kern="100" dirty="0">
                <a:solidFill>
                  <a:srgbClr val="FF5050"/>
                </a:solidFill>
                <a:latin typeface="メイリオ" panose="020B0604030504040204" pitchFamily="50" charset="-128"/>
                <a:ea typeface="メイリオ" panose="020B0604030504040204" pitchFamily="50" charset="-128"/>
                <a:cs typeface="メイリオ" panose="020B0604030504040204" pitchFamily="50" charset="-128"/>
              </a:rPr>
              <a:t>子どもたち</a:t>
            </a:r>
            <a:r>
              <a:rPr lang="ja-JP" altLang="en-US"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が健やかに育つまちづくり</a:t>
            </a:r>
            <a:endParaRPr lang="ja-JP" altLang="en-US" sz="900" kern="100" dirty="0">
              <a:latin typeface="メイリオ" panose="020B0604030504040204" pitchFamily="50" charset="-128"/>
              <a:ea typeface="メイリオ" panose="020B0604030504040204" pitchFamily="50" charset="-128"/>
              <a:cs typeface="メイリオ" panose="020B0604030504040204" pitchFamily="50" charset="-128"/>
            </a:endParaRPr>
          </a:p>
          <a:p>
            <a:pPr marL="101600" indent="-101600" algn="just"/>
            <a:r>
              <a:rPr lang="en-US"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800" b="1" kern="100" dirty="0">
                <a:solidFill>
                  <a:srgbClr val="FF5050"/>
                </a:solidFill>
                <a:latin typeface="メイリオ" panose="020B0604030504040204" pitchFamily="50" charset="-128"/>
                <a:ea typeface="メイリオ" panose="020B0604030504040204" pitchFamily="50" charset="-128"/>
                <a:cs typeface="メイリオ" panose="020B0604030504040204" pitchFamily="50" charset="-128"/>
              </a:rPr>
              <a:t>健康</a:t>
            </a:r>
            <a:r>
              <a:rPr lang="ja-JP" altLang="en-US"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800" b="1" kern="100" dirty="0">
                <a:solidFill>
                  <a:srgbClr val="FF5050"/>
                </a:solidFill>
                <a:latin typeface="メイリオ" panose="020B0604030504040204" pitchFamily="50" charset="-128"/>
                <a:ea typeface="メイリオ" panose="020B0604030504040204" pitchFamily="50" charset="-128"/>
                <a:cs typeface="メイリオ" panose="020B0604030504040204" pitchFamily="50" charset="-128"/>
              </a:rPr>
              <a:t>生きがい</a:t>
            </a:r>
            <a:r>
              <a:rPr lang="ja-JP" altLang="en-US"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をもって暮らせるまちづくり</a:t>
            </a:r>
            <a:endParaRPr lang="ja-JP" altLang="en-US" sz="900" kern="100" dirty="0">
              <a:latin typeface="メイリオ" panose="020B0604030504040204" pitchFamily="50" charset="-128"/>
              <a:ea typeface="メイリオ" panose="020B0604030504040204" pitchFamily="50" charset="-128"/>
              <a:cs typeface="メイリオ" panose="020B0604030504040204" pitchFamily="50" charset="-128"/>
            </a:endParaRPr>
          </a:p>
          <a:p>
            <a:pPr marL="101600" indent="-101600" algn="just"/>
            <a:r>
              <a:rPr lang="en-US"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800" b="1" kern="100" dirty="0">
                <a:solidFill>
                  <a:srgbClr val="FF5050"/>
                </a:solidFill>
                <a:latin typeface="メイリオ" panose="020B0604030504040204" pitchFamily="50" charset="-128"/>
                <a:ea typeface="メイリオ" panose="020B0604030504040204" pitchFamily="50" charset="-128"/>
                <a:cs typeface="メイリオ" panose="020B0604030504040204" pitchFamily="50" charset="-128"/>
              </a:rPr>
              <a:t>町民主体</a:t>
            </a:r>
            <a:r>
              <a:rPr lang="ja-JP" altLang="en-US"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800" b="1" kern="100" dirty="0">
                <a:solidFill>
                  <a:srgbClr val="FF5050"/>
                </a:solidFill>
                <a:latin typeface="メイリオ" panose="020B0604030504040204" pitchFamily="50" charset="-128"/>
                <a:ea typeface="メイリオ" panose="020B0604030504040204" pitchFamily="50" charset="-128"/>
                <a:cs typeface="メイリオ" panose="020B0604030504040204" pitchFamily="50" charset="-128"/>
              </a:rPr>
              <a:t>地域コミュニティ</a:t>
            </a:r>
            <a:r>
              <a:rPr lang="ja-JP" altLang="en-US"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豊かなまちづくり</a:t>
            </a:r>
            <a:endParaRPr lang="ja-JP" altLang="en-US" sz="900" kern="100" dirty="0">
              <a:latin typeface="メイリオ" panose="020B0604030504040204" pitchFamily="50" charset="-128"/>
              <a:ea typeface="メイリオ" panose="020B0604030504040204" pitchFamily="50" charset="-128"/>
              <a:cs typeface="メイリオ" panose="020B0604030504040204" pitchFamily="50" charset="-128"/>
            </a:endParaRPr>
          </a:p>
          <a:p>
            <a:pPr algn="just"/>
            <a:r>
              <a:rPr lang="en-US"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④</a:t>
            </a:r>
            <a:r>
              <a:rPr lang="ja-JP" altLang="en-US" sz="800" b="1" kern="100" dirty="0">
                <a:solidFill>
                  <a:srgbClr val="FF5050"/>
                </a:solidFill>
                <a:latin typeface="メイリオ" panose="020B0604030504040204" pitchFamily="50" charset="-128"/>
                <a:ea typeface="メイリオ" panose="020B0604030504040204" pitchFamily="50" charset="-128"/>
                <a:cs typeface="メイリオ" panose="020B0604030504040204" pitchFamily="50" charset="-128"/>
              </a:rPr>
              <a:t>活気</a:t>
            </a:r>
            <a:r>
              <a:rPr lang="ja-JP" altLang="en-US"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あふれる</a:t>
            </a:r>
            <a:r>
              <a:rPr lang="ja-JP" altLang="en-US" sz="800" b="1" kern="100" dirty="0">
                <a:solidFill>
                  <a:srgbClr val="FF5050"/>
                </a:solidFill>
                <a:latin typeface="メイリオ" panose="020B0604030504040204" pitchFamily="50" charset="-128"/>
                <a:ea typeface="メイリオ" panose="020B0604030504040204" pitchFamily="50" charset="-128"/>
                <a:cs typeface="メイリオ" panose="020B0604030504040204" pitchFamily="50" charset="-128"/>
              </a:rPr>
              <a:t>にぎわい</a:t>
            </a:r>
            <a:r>
              <a:rPr lang="ja-JP" altLang="en-US"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　</a:t>
            </a:r>
            <a:endParaRPr lang="en-US" altLang="ja-JP"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まちづくり</a:t>
            </a:r>
            <a:endParaRPr lang="ja-JP" altLang="en-US" sz="900" kern="100" dirty="0">
              <a:latin typeface="メイリオ" panose="020B0604030504040204" pitchFamily="50" charset="-128"/>
              <a:ea typeface="メイリオ" panose="020B0604030504040204" pitchFamily="50" charset="-128"/>
              <a:cs typeface="メイリオ" panose="020B0604030504040204" pitchFamily="50" charset="-128"/>
            </a:endParaRPr>
          </a:p>
          <a:p>
            <a:pPr algn="just"/>
            <a:r>
              <a:rPr lang="en-US"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⑤</a:t>
            </a:r>
            <a:r>
              <a:rPr lang="ja-JP" altLang="en-US" sz="800" b="1" kern="100" dirty="0">
                <a:solidFill>
                  <a:srgbClr val="FF5050"/>
                </a:solidFill>
                <a:latin typeface="メイリオ" panose="020B0604030504040204" pitchFamily="50" charset="-128"/>
                <a:ea typeface="メイリオ" panose="020B0604030504040204" pitchFamily="50" charset="-128"/>
                <a:cs typeface="メイリオ" panose="020B0604030504040204" pitchFamily="50" charset="-128"/>
              </a:rPr>
              <a:t>利便性</a:t>
            </a:r>
            <a:r>
              <a:rPr lang="ja-JP" altLang="en-US"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の高い快適空間の</a:t>
            </a:r>
            <a:endParaRPr lang="en-US" altLang="ja-JP"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まちづくり</a:t>
            </a:r>
            <a:endParaRPr lang="ja-JP" altLang="en-US" sz="900" kern="100" dirty="0">
              <a:latin typeface="メイリオ" panose="020B0604030504040204" pitchFamily="50" charset="-128"/>
              <a:ea typeface="メイリオ" panose="020B0604030504040204" pitchFamily="50" charset="-128"/>
              <a:cs typeface="メイリオ" panose="020B0604030504040204" pitchFamily="50" charset="-128"/>
            </a:endParaRPr>
          </a:p>
          <a:p>
            <a:pPr marL="101600" indent="-101600" algn="just"/>
            <a:r>
              <a:rPr lang="en-US"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⑥</a:t>
            </a:r>
            <a:r>
              <a:rPr lang="ja-JP" altLang="en-US" sz="800" b="1" kern="100" dirty="0">
                <a:solidFill>
                  <a:srgbClr val="FF5050"/>
                </a:solidFill>
                <a:latin typeface="メイリオ" panose="020B0604030504040204" pitchFamily="50" charset="-128"/>
                <a:ea typeface="メイリオ" panose="020B0604030504040204" pitchFamily="50" charset="-128"/>
                <a:cs typeface="メイリオ" panose="020B0604030504040204" pitchFamily="50" charset="-128"/>
              </a:rPr>
              <a:t>安全・安心</a:t>
            </a:r>
            <a:r>
              <a:rPr lang="ja-JP" altLang="en-US"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な暮らしのできるまちづくり</a:t>
            </a:r>
            <a:endParaRPr lang="ja-JP" altLang="en-US" sz="900" kern="100" dirty="0">
              <a:latin typeface="メイリオ" panose="020B0604030504040204" pitchFamily="50" charset="-128"/>
              <a:ea typeface="メイリオ" panose="020B0604030504040204" pitchFamily="50" charset="-128"/>
              <a:cs typeface="メイリオ" panose="020B0604030504040204" pitchFamily="50" charset="-128"/>
            </a:endParaRPr>
          </a:p>
          <a:p>
            <a:pPr marL="101600" indent="-101600" algn="just"/>
            <a:r>
              <a:rPr lang="ja-JP" altLang="en-US"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⑦効率的で</a:t>
            </a:r>
            <a:r>
              <a:rPr lang="ja-JP" altLang="en-US" sz="800" b="1" kern="100" dirty="0">
                <a:solidFill>
                  <a:srgbClr val="FF5050"/>
                </a:solidFill>
                <a:latin typeface="メイリオ" panose="020B0604030504040204" pitchFamily="50" charset="-128"/>
                <a:ea typeface="メイリオ" panose="020B0604030504040204" pitchFamily="50" charset="-128"/>
                <a:cs typeface="メイリオ" panose="020B0604030504040204" pitchFamily="50" charset="-128"/>
              </a:rPr>
              <a:t>質の高い町政運営</a:t>
            </a:r>
            <a:r>
              <a:rPr lang="ja-JP" altLang="en-US" sz="8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を進めるまちづくり</a:t>
            </a:r>
            <a:endParaRPr lang="ja-JP" altLang="en-US" sz="90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4" name="テキスト ボックス 2"/>
          <p:cNvSpPr txBox="1">
            <a:spLocks noChangeArrowheads="1"/>
          </p:cNvSpPr>
          <p:nvPr/>
        </p:nvSpPr>
        <p:spPr bwMode="auto">
          <a:xfrm>
            <a:off x="183600" y="5724751"/>
            <a:ext cx="8640000" cy="1052064"/>
          </a:xfrm>
          <a:prstGeom prst="rect">
            <a:avLst/>
          </a:prstGeom>
          <a:solidFill>
            <a:schemeClr val="accent1">
              <a:lumMod val="60000"/>
              <a:lumOff val="40000"/>
            </a:schemeClr>
          </a:solidFill>
          <a:ln w="19050">
            <a:solidFill>
              <a:schemeClr val="accent1"/>
            </a:solidFill>
            <a:miter lim="800000"/>
            <a:headEnd/>
            <a:tailEnd/>
          </a:ln>
        </p:spPr>
        <p:txBody>
          <a:bodyPr rot="0" vert="horz" wrap="square" lIns="91440" tIns="45720" rIns="91440" bIns="45720" anchor="t" anchorCtr="0">
            <a:noAutofit/>
          </a:bodyPr>
          <a:lstStyle/>
          <a:p>
            <a:pPr marL="133350" indent="-133350" algn="just">
              <a:lnSpc>
                <a:spcPts val="18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本町では、短中期的な期間で総合的な町の取り組みを示す</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総合振興計画</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ja-JP" sz="1600" dirty="0" smtClean="0">
                <a:latin typeface="メイリオ" panose="020B0604030504040204" pitchFamily="50" charset="-128"/>
                <a:ea typeface="メイリオ" panose="020B0604030504040204" pitchFamily="50" charset="-128"/>
                <a:cs typeface="メイリオ" panose="020B0604030504040204" pitchFamily="50" charset="-128"/>
              </a:rPr>
              <a:t>、長</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期的な展望を示す「人口ビジョン」、人口減少等への</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今後</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年間の</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対応に焦点を当てた短期的な戦略を示す「松伏町まち・ひと・しごと創生総合戦略」によって、戦略的な町の創生を図ります。</a:t>
            </a:r>
          </a:p>
          <a:p>
            <a:pPr marL="133350" indent="-133350" algn="just">
              <a:lnSpc>
                <a:spcPts val="1800"/>
              </a:lnSpc>
            </a:pPr>
            <a:endParaRPr lang="ja-JP" altLang="en-US" sz="1600" kern="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25" name="グループ化 224"/>
          <p:cNvGrpSpPr/>
          <p:nvPr/>
        </p:nvGrpSpPr>
        <p:grpSpPr>
          <a:xfrm>
            <a:off x="183602" y="1265824"/>
            <a:ext cx="2493275" cy="4306302"/>
            <a:chOff x="96187" y="1265823"/>
            <a:chExt cx="2493275" cy="4467141"/>
          </a:xfrm>
        </p:grpSpPr>
        <p:grpSp>
          <p:nvGrpSpPr>
            <p:cNvPr id="121" name="グループ化 120"/>
            <p:cNvGrpSpPr/>
            <p:nvPr/>
          </p:nvGrpSpPr>
          <p:grpSpPr>
            <a:xfrm>
              <a:off x="96187" y="1280959"/>
              <a:ext cx="2493275" cy="4452005"/>
              <a:chOff x="156326" y="0"/>
              <a:chExt cx="2208683" cy="7183929"/>
            </a:xfrm>
          </p:grpSpPr>
          <p:sp>
            <p:nvSpPr>
              <p:cNvPr id="122" name="下矢印 121"/>
              <p:cNvSpPr/>
              <p:nvPr/>
            </p:nvSpPr>
            <p:spPr>
              <a:xfrm>
                <a:off x="156326" y="0"/>
                <a:ext cx="576864" cy="7183929"/>
              </a:xfrm>
              <a:prstGeom prst="downArrow">
                <a:avLst/>
              </a:prstGeom>
              <a:gradFill>
                <a:gsLst>
                  <a:gs pos="0">
                    <a:srgbClr val="5B9BD5">
                      <a:lumMod val="10000"/>
                      <a:lumOff val="90000"/>
                    </a:srgbClr>
                  </a:gs>
                  <a:gs pos="100000">
                    <a:srgbClr val="5B9BD5"/>
                  </a:gs>
                </a:gsLst>
                <a:lin ang="16200000" scaled="0"/>
              </a:gradFill>
              <a:ln w="12700" cap="flat" cmpd="sng" algn="ctr">
                <a:solidFill>
                  <a:sysClr val="window" lastClr="FFFFF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23" name="テキスト ボックス 2"/>
              <p:cNvSpPr txBox="1">
                <a:spLocks noChangeArrowheads="1"/>
              </p:cNvSpPr>
              <p:nvPr/>
            </p:nvSpPr>
            <p:spPr bwMode="auto">
              <a:xfrm>
                <a:off x="211135" y="587942"/>
                <a:ext cx="579755" cy="231835"/>
              </a:xfrm>
              <a:prstGeom prst="rect">
                <a:avLst/>
              </a:prstGeom>
              <a:noFill/>
              <a:ln w="9525">
                <a:noFill/>
                <a:miter lim="800000"/>
                <a:headEnd/>
                <a:tailEnd/>
              </a:ln>
            </p:spPr>
            <p:txBody>
              <a:bodyPr rot="0" vert="horz" wrap="square" lIns="91440" tIns="0" rIns="91440" bIns="0" anchor="t" anchorCtr="0">
                <a:spAutoFit/>
              </a:bodyPr>
              <a:lstStyle/>
              <a:p>
                <a:pPr algn="just"/>
                <a:r>
                  <a:rPr lang="en-US" sz="900" kern="100" dirty="0">
                    <a:latin typeface="HGSｺﾞｼｯｸE" panose="020B0900000000000000" pitchFamily="50" charset="-128"/>
                    <a:ea typeface="HGSｺﾞｼｯｸE" panose="020B0900000000000000" pitchFamily="50" charset="-128"/>
                    <a:cs typeface="Times New Roman" panose="02020603050405020304" pitchFamily="18" charset="0"/>
                  </a:rPr>
                  <a:t>2015</a:t>
                </a:r>
                <a:r>
                  <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rPr>
                  <a:t>年</a:t>
                </a:r>
              </a:p>
            </p:txBody>
          </p:sp>
          <p:sp>
            <p:nvSpPr>
              <p:cNvPr id="124" name="テキスト ボックス 2"/>
              <p:cNvSpPr txBox="1">
                <a:spLocks noChangeArrowheads="1"/>
              </p:cNvSpPr>
              <p:nvPr/>
            </p:nvSpPr>
            <p:spPr bwMode="auto">
              <a:xfrm>
                <a:off x="211135" y="2254433"/>
                <a:ext cx="579755" cy="231835"/>
              </a:xfrm>
              <a:prstGeom prst="rect">
                <a:avLst/>
              </a:prstGeom>
              <a:noFill/>
              <a:ln w="9525">
                <a:noFill/>
                <a:miter lim="800000"/>
                <a:headEnd/>
                <a:tailEnd/>
              </a:ln>
            </p:spPr>
            <p:txBody>
              <a:bodyPr rot="0" vert="horz" wrap="square" lIns="91440" tIns="0" rIns="91440" bIns="0" anchor="t" anchorCtr="0">
                <a:spAutoFit/>
              </a:bodyPr>
              <a:lstStyle/>
              <a:p>
                <a:pPr algn="just"/>
                <a:r>
                  <a:rPr lang="en-US" sz="900" kern="100" dirty="0">
                    <a:latin typeface="HGSｺﾞｼｯｸE" panose="020B0900000000000000" pitchFamily="50" charset="-128"/>
                    <a:ea typeface="HGSｺﾞｼｯｸE" panose="020B0900000000000000" pitchFamily="50" charset="-128"/>
                    <a:cs typeface="Times New Roman" panose="02020603050405020304" pitchFamily="18" charset="0"/>
                  </a:rPr>
                  <a:t>2020</a:t>
                </a:r>
                <a:r>
                  <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rPr>
                  <a:t>年</a:t>
                </a:r>
              </a:p>
            </p:txBody>
          </p:sp>
          <p:sp>
            <p:nvSpPr>
              <p:cNvPr id="125" name="テキスト ボックス 2"/>
              <p:cNvSpPr txBox="1">
                <a:spLocks noChangeArrowheads="1"/>
              </p:cNvSpPr>
              <p:nvPr/>
            </p:nvSpPr>
            <p:spPr bwMode="auto">
              <a:xfrm>
                <a:off x="211135" y="4937370"/>
                <a:ext cx="579755" cy="231835"/>
              </a:xfrm>
              <a:prstGeom prst="rect">
                <a:avLst/>
              </a:prstGeom>
              <a:noFill/>
              <a:ln w="9525">
                <a:noFill/>
                <a:miter lim="800000"/>
                <a:headEnd/>
                <a:tailEnd/>
              </a:ln>
            </p:spPr>
            <p:txBody>
              <a:bodyPr rot="0" vert="horz" wrap="square" lIns="91440" tIns="0" rIns="91440" bIns="0" anchor="t" anchorCtr="0">
                <a:spAutoFit/>
              </a:bodyPr>
              <a:lstStyle/>
              <a:p>
                <a:pPr algn="just"/>
                <a:r>
                  <a:rPr lang="en-US" sz="900" kern="100" dirty="0">
                    <a:latin typeface="HGSｺﾞｼｯｸE" panose="020B0900000000000000" pitchFamily="50" charset="-128"/>
                    <a:ea typeface="HGSｺﾞｼｯｸE" panose="020B0900000000000000" pitchFamily="50" charset="-128"/>
                    <a:cs typeface="Times New Roman" panose="02020603050405020304" pitchFamily="18" charset="0"/>
                  </a:rPr>
                  <a:t>2035</a:t>
                </a:r>
                <a:r>
                  <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rPr>
                  <a:t>年</a:t>
                </a:r>
              </a:p>
            </p:txBody>
          </p:sp>
          <p:sp>
            <p:nvSpPr>
              <p:cNvPr id="126" name="テキスト ボックス 2"/>
              <p:cNvSpPr txBox="1">
                <a:spLocks noChangeArrowheads="1"/>
              </p:cNvSpPr>
              <p:nvPr/>
            </p:nvSpPr>
            <p:spPr bwMode="auto">
              <a:xfrm>
                <a:off x="211135" y="6772275"/>
                <a:ext cx="579755" cy="231835"/>
              </a:xfrm>
              <a:prstGeom prst="rect">
                <a:avLst/>
              </a:prstGeom>
              <a:noFill/>
              <a:ln w="9525">
                <a:noFill/>
                <a:miter lim="800000"/>
                <a:headEnd/>
                <a:tailEnd/>
              </a:ln>
            </p:spPr>
            <p:txBody>
              <a:bodyPr rot="0" vert="horz" wrap="square" lIns="91440" tIns="0" rIns="91440" bIns="0" anchor="t" anchorCtr="0">
                <a:spAutoFit/>
              </a:bodyPr>
              <a:lstStyle/>
              <a:p>
                <a:pPr algn="just"/>
                <a:r>
                  <a:rPr lang="en-US" sz="900" kern="100">
                    <a:latin typeface="HGSｺﾞｼｯｸE" panose="020B0900000000000000" pitchFamily="50" charset="-128"/>
                    <a:ea typeface="HGSｺﾞｼｯｸE" panose="020B0900000000000000" pitchFamily="50" charset="-128"/>
                    <a:cs typeface="Times New Roman" panose="02020603050405020304" pitchFamily="18" charset="0"/>
                  </a:rPr>
                  <a:t>2060</a:t>
                </a:r>
                <a:r>
                  <a:rPr lang="ja-JP" altLang="en-US" sz="900" kern="100">
                    <a:latin typeface="Century" panose="02040604050505020304" pitchFamily="18" charset="0"/>
                    <a:ea typeface="HGSｺﾞｼｯｸE" panose="020B0900000000000000" pitchFamily="50" charset="-128"/>
                    <a:cs typeface="Times New Roman" panose="02020603050405020304" pitchFamily="18" charset="0"/>
                  </a:rPr>
                  <a:t>年</a:t>
                </a:r>
              </a:p>
            </p:txBody>
          </p:sp>
          <p:sp>
            <p:nvSpPr>
              <p:cNvPr id="127" name="テキスト ボックス 2"/>
              <p:cNvSpPr txBox="1">
                <a:spLocks noChangeArrowheads="1"/>
              </p:cNvSpPr>
              <p:nvPr/>
            </p:nvSpPr>
            <p:spPr bwMode="auto">
              <a:xfrm>
                <a:off x="211135" y="315667"/>
                <a:ext cx="579755" cy="231835"/>
              </a:xfrm>
              <a:prstGeom prst="rect">
                <a:avLst/>
              </a:prstGeom>
              <a:noFill/>
              <a:ln w="9525">
                <a:noFill/>
                <a:miter lim="800000"/>
                <a:headEnd/>
                <a:tailEnd/>
              </a:ln>
            </p:spPr>
            <p:txBody>
              <a:bodyPr rot="0" vert="horz" wrap="square" lIns="91440" tIns="0" rIns="91440" bIns="0" anchor="t" anchorCtr="0">
                <a:spAutoFit/>
              </a:bodyPr>
              <a:lstStyle/>
              <a:p>
                <a:pPr algn="just"/>
                <a:r>
                  <a:rPr lang="en-US" sz="900" kern="100" dirty="0">
                    <a:latin typeface="HGSｺﾞｼｯｸE" panose="020B0900000000000000" pitchFamily="50" charset="-128"/>
                    <a:ea typeface="HGSｺﾞｼｯｸE" panose="020B0900000000000000" pitchFamily="50" charset="-128"/>
                    <a:cs typeface="Times New Roman" panose="02020603050405020304" pitchFamily="18" charset="0"/>
                  </a:rPr>
                  <a:t>2014</a:t>
                </a:r>
                <a:r>
                  <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rPr>
                  <a:t>年</a:t>
                </a:r>
              </a:p>
            </p:txBody>
          </p:sp>
          <p:sp>
            <p:nvSpPr>
              <p:cNvPr id="128" name="テキスト ボックス 2"/>
              <p:cNvSpPr txBox="1">
                <a:spLocks noChangeArrowheads="1"/>
              </p:cNvSpPr>
              <p:nvPr/>
            </p:nvSpPr>
            <p:spPr bwMode="auto">
              <a:xfrm>
                <a:off x="211135" y="1921136"/>
                <a:ext cx="579755" cy="231835"/>
              </a:xfrm>
              <a:prstGeom prst="rect">
                <a:avLst/>
              </a:prstGeom>
              <a:noFill/>
              <a:ln w="9525">
                <a:noFill/>
                <a:miter lim="800000"/>
                <a:headEnd/>
                <a:tailEnd/>
              </a:ln>
            </p:spPr>
            <p:txBody>
              <a:bodyPr rot="0" vert="horz" wrap="square" lIns="91440" tIns="0" rIns="91440" bIns="0" anchor="t" anchorCtr="0">
                <a:spAutoFit/>
              </a:bodyPr>
              <a:lstStyle/>
              <a:p>
                <a:pPr algn="just"/>
                <a:r>
                  <a:rPr lang="en-US" sz="900" kern="100" dirty="0">
                    <a:latin typeface="HGSｺﾞｼｯｸE" panose="020B0900000000000000" pitchFamily="50" charset="-128"/>
                    <a:ea typeface="HGSｺﾞｼｯｸE" panose="020B0900000000000000" pitchFamily="50" charset="-128"/>
                    <a:cs typeface="Times New Roman" panose="02020603050405020304" pitchFamily="18" charset="0"/>
                  </a:rPr>
                  <a:t>2019</a:t>
                </a:r>
                <a:r>
                  <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rPr>
                  <a:t>年</a:t>
                </a:r>
              </a:p>
            </p:txBody>
          </p:sp>
          <p:sp>
            <p:nvSpPr>
              <p:cNvPr id="129" name="テキスト ボックス 2"/>
              <p:cNvSpPr txBox="1">
                <a:spLocks noChangeArrowheads="1"/>
              </p:cNvSpPr>
              <p:nvPr/>
            </p:nvSpPr>
            <p:spPr bwMode="auto">
              <a:xfrm>
                <a:off x="211135" y="3591661"/>
                <a:ext cx="579755" cy="231835"/>
              </a:xfrm>
              <a:prstGeom prst="rect">
                <a:avLst/>
              </a:prstGeom>
              <a:noFill/>
              <a:ln w="9525">
                <a:noFill/>
                <a:miter lim="800000"/>
                <a:headEnd/>
                <a:tailEnd/>
              </a:ln>
            </p:spPr>
            <p:txBody>
              <a:bodyPr rot="0" vert="horz" wrap="square" lIns="91440" tIns="0" rIns="91440" bIns="0" anchor="t" anchorCtr="0">
                <a:spAutoFit/>
              </a:bodyPr>
              <a:lstStyle/>
              <a:p>
                <a:pPr algn="just"/>
                <a:r>
                  <a:rPr lang="en-US" sz="900" kern="100" dirty="0">
                    <a:latin typeface="HGSｺﾞｼｯｸE" panose="020B0900000000000000" pitchFamily="50" charset="-128"/>
                    <a:ea typeface="HGSｺﾞｼｯｸE" panose="020B0900000000000000" pitchFamily="50" charset="-128"/>
                    <a:cs typeface="Times New Roman" panose="02020603050405020304" pitchFamily="18" charset="0"/>
                  </a:rPr>
                  <a:t>2025</a:t>
                </a:r>
                <a:r>
                  <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rPr>
                  <a:t>年</a:t>
                </a:r>
              </a:p>
            </p:txBody>
          </p:sp>
          <p:sp>
            <p:nvSpPr>
              <p:cNvPr id="130" name="テキスト ボックス 2"/>
              <p:cNvSpPr txBox="1">
                <a:spLocks noChangeArrowheads="1"/>
              </p:cNvSpPr>
              <p:nvPr/>
            </p:nvSpPr>
            <p:spPr bwMode="auto">
              <a:xfrm>
                <a:off x="211135" y="3333333"/>
                <a:ext cx="579755" cy="231835"/>
              </a:xfrm>
              <a:prstGeom prst="rect">
                <a:avLst/>
              </a:prstGeom>
              <a:noFill/>
              <a:ln w="9525">
                <a:noFill/>
                <a:miter lim="800000"/>
                <a:headEnd/>
                <a:tailEnd/>
              </a:ln>
            </p:spPr>
            <p:txBody>
              <a:bodyPr rot="0" vert="horz" wrap="square" lIns="91440" tIns="0" rIns="91440" bIns="0" anchor="t" anchorCtr="0">
                <a:spAutoFit/>
              </a:bodyPr>
              <a:lstStyle/>
              <a:p>
                <a:pPr algn="just"/>
                <a:r>
                  <a:rPr lang="en-US" sz="900" kern="100" dirty="0">
                    <a:latin typeface="HGSｺﾞｼｯｸE" panose="020B0900000000000000" pitchFamily="50" charset="-128"/>
                    <a:ea typeface="HGSｺﾞｼｯｸE" panose="020B0900000000000000" pitchFamily="50" charset="-128"/>
                    <a:cs typeface="Times New Roman" panose="02020603050405020304" pitchFamily="18" charset="0"/>
                  </a:rPr>
                  <a:t>2024</a:t>
                </a:r>
                <a:r>
                  <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rPr>
                  <a:t>年</a:t>
                </a:r>
              </a:p>
            </p:txBody>
          </p:sp>
          <p:sp>
            <p:nvSpPr>
              <p:cNvPr id="131" name="テキスト ボックス 2"/>
              <p:cNvSpPr txBox="1">
                <a:spLocks noChangeArrowheads="1"/>
              </p:cNvSpPr>
              <p:nvPr/>
            </p:nvSpPr>
            <p:spPr bwMode="auto">
              <a:xfrm>
                <a:off x="211135" y="5610225"/>
                <a:ext cx="579755" cy="231835"/>
              </a:xfrm>
              <a:prstGeom prst="rect">
                <a:avLst/>
              </a:prstGeom>
              <a:noFill/>
              <a:ln w="9525">
                <a:noFill/>
                <a:miter lim="800000"/>
                <a:headEnd/>
                <a:tailEnd/>
              </a:ln>
            </p:spPr>
            <p:txBody>
              <a:bodyPr rot="0" vert="horz" wrap="square" lIns="91440" tIns="0" rIns="91440" bIns="0" anchor="t" anchorCtr="0">
                <a:spAutoFit/>
              </a:bodyPr>
              <a:lstStyle/>
              <a:p>
                <a:pPr algn="just"/>
                <a:r>
                  <a:rPr lang="en-US" sz="900" kern="100" dirty="0">
                    <a:latin typeface="HGSｺﾞｼｯｸE" panose="020B0900000000000000" pitchFamily="50" charset="-128"/>
                    <a:ea typeface="HGSｺﾞｼｯｸE" panose="020B0900000000000000" pitchFamily="50" charset="-128"/>
                    <a:cs typeface="Times New Roman" panose="02020603050405020304" pitchFamily="18" charset="0"/>
                  </a:rPr>
                  <a:t>2040</a:t>
                </a:r>
                <a:r>
                  <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rPr>
                  <a:t>年</a:t>
                </a:r>
              </a:p>
            </p:txBody>
          </p:sp>
          <p:sp>
            <p:nvSpPr>
              <p:cNvPr id="132" name="テキスト ボックス 2"/>
              <p:cNvSpPr txBox="1">
                <a:spLocks noChangeArrowheads="1"/>
              </p:cNvSpPr>
              <p:nvPr/>
            </p:nvSpPr>
            <p:spPr bwMode="auto">
              <a:xfrm>
                <a:off x="217161" y="4264516"/>
                <a:ext cx="579755" cy="231835"/>
              </a:xfrm>
              <a:prstGeom prst="rect">
                <a:avLst/>
              </a:prstGeom>
              <a:noFill/>
              <a:ln w="9525">
                <a:noFill/>
                <a:miter lim="800000"/>
                <a:headEnd/>
                <a:tailEnd/>
              </a:ln>
            </p:spPr>
            <p:txBody>
              <a:bodyPr rot="0" vert="horz" wrap="square" lIns="91440" tIns="0" rIns="91440" bIns="0" anchor="t" anchorCtr="0">
                <a:spAutoFit/>
              </a:bodyPr>
              <a:lstStyle/>
              <a:p>
                <a:pPr algn="just"/>
                <a:r>
                  <a:rPr lang="en-US" sz="900" kern="100" dirty="0">
                    <a:latin typeface="HGSｺﾞｼｯｸE" panose="020B0900000000000000" pitchFamily="50" charset="-128"/>
                    <a:ea typeface="HGSｺﾞｼｯｸE" panose="020B0900000000000000" pitchFamily="50" charset="-128"/>
                    <a:cs typeface="Times New Roman" panose="02020603050405020304" pitchFamily="18" charset="0"/>
                  </a:rPr>
                  <a:t>2030</a:t>
                </a:r>
                <a:r>
                  <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rPr>
                  <a:t>年</a:t>
                </a:r>
              </a:p>
            </p:txBody>
          </p:sp>
          <p:sp>
            <p:nvSpPr>
              <p:cNvPr id="133" name="テキスト ボックス 2"/>
              <p:cNvSpPr txBox="1">
                <a:spLocks noChangeArrowheads="1"/>
              </p:cNvSpPr>
              <p:nvPr/>
            </p:nvSpPr>
            <p:spPr bwMode="auto">
              <a:xfrm>
                <a:off x="211135" y="921239"/>
                <a:ext cx="579755" cy="231835"/>
              </a:xfrm>
              <a:prstGeom prst="rect">
                <a:avLst/>
              </a:prstGeom>
              <a:noFill/>
              <a:ln w="9525">
                <a:noFill/>
                <a:miter lim="800000"/>
                <a:headEnd/>
                <a:tailEnd/>
              </a:ln>
            </p:spPr>
            <p:txBody>
              <a:bodyPr rot="0" vert="horz" wrap="square" lIns="91440" tIns="0" rIns="91440" bIns="0" anchor="t" anchorCtr="0">
                <a:spAutoFit/>
              </a:bodyPr>
              <a:lstStyle/>
              <a:p>
                <a:pPr algn="just"/>
                <a:r>
                  <a:rPr lang="en-US" sz="900" kern="100" dirty="0">
                    <a:latin typeface="HGSｺﾞｼｯｸE" panose="020B0900000000000000" pitchFamily="50" charset="-128"/>
                    <a:ea typeface="HGSｺﾞｼｯｸE" panose="020B0900000000000000" pitchFamily="50" charset="-128"/>
                    <a:cs typeface="Times New Roman" panose="02020603050405020304" pitchFamily="18" charset="0"/>
                  </a:rPr>
                  <a:t>2016</a:t>
                </a:r>
                <a:r>
                  <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rPr>
                  <a:t>年</a:t>
                </a:r>
              </a:p>
            </p:txBody>
          </p:sp>
          <p:sp>
            <p:nvSpPr>
              <p:cNvPr id="134" name="テキスト ボックス 2"/>
              <p:cNvSpPr txBox="1">
                <a:spLocks noChangeArrowheads="1"/>
              </p:cNvSpPr>
              <p:nvPr/>
            </p:nvSpPr>
            <p:spPr bwMode="auto">
              <a:xfrm>
                <a:off x="211135" y="1254539"/>
                <a:ext cx="579755" cy="231835"/>
              </a:xfrm>
              <a:prstGeom prst="rect">
                <a:avLst/>
              </a:prstGeom>
              <a:noFill/>
              <a:ln w="9525">
                <a:noFill/>
                <a:miter lim="800000"/>
                <a:headEnd/>
                <a:tailEnd/>
              </a:ln>
            </p:spPr>
            <p:txBody>
              <a:bodyPr rot="0" vert="horz" wrap="square" lIns="91440" tIns="0" rIns="91440" bIns="0" anchor="t" anchorCtr="0">
                <a:spAutoFit/>
              </a:bodyPr>
              <a:lstStyle/>
              <a:p>
                <a:pPr algn="just"/>
                <a:r>
                  <a:rPr lang="en-US" sz="900" kern="100" dirty="0">
                    <a:latin typeface="HGSｺﾞｼｯｸE" panose="020B0900000000000000" pitchFamily="50" charset="-128"/>
                    <a:ea typeface="HGSｺﾞｼｯｸE" panose="020B0900000000000000" pitchFamily="50" charset="-128"/>
                    <a:cs typeface="Times New Roman" panose="02020603050405020304" pitchFamily="18" charset="0"/>
                  </a:rPr>
                  <a:t>2017</a:t>
                </a:r>
                <a:r>
                  <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rPr>
                  <a:t>年</a:t>
                </a:r>
              </a:p>
            </p:txBody>
          </p:sp>
          <p:sp>
            <p:nvSpPr>
              <p:cNvPr id="135" name="テキスト ボックス 2"/>
              <p:cNvSpPr txBox="1">
                <a:spLocks noChangeArrowheads="1"/>
              </p:cNvSpPr>
              <p:nvPr/>
            </p:nvSpPr>
            <p:spPr bwMode="auto">
              <a:xfrm>
                <a:off x="211135" y="1587837"/>
                <a:ext cx="579755" cy="231835"/>
              </a:xfrm>
              <a:prstGeom prst="rect">
                <a:avLst/>
              </a:prstGeom>
              <a:noFill/>
              <a:ln w="9525">
                <a:noFill/>
                <a:miter lim="800000"/>
                <a:headEnd/>
                <a:tailEnd/>
              </a:ln>
            </p:spPr>
            <p:txBody>
              <a:bodyPr rot="0" vert="horz" wrap="square" lIns="91440" tIns="0" rIns="91440" bIns="0" anchor="t" anchorCtr="0">
                <a:spAutoFit/>
              </a:bodyPr>
              <a:lstStyle/>
              <a:p>
                <a:pPr algn="just"/>
                <a:r>
                  <a:rPr lang="en-US" sz="900" kern="100" dirty="0">
                    <a:latin typeface="HGSｺﾞｼｯｸE" panose="020B0900000000000000" pitchFamily="50" charset="-128"/>
                    <a:ea typeface="HGSｺﾞｼｯｸE" panose="020B0900000000000000" pitchFamily="50" charset="-128"/>
                    <a:cs typeface="Times New Roman" panose="02020603050405020304" pitchFamily="18" charset="0"/>
                  </a:rPr>
                  <a:t>2018</a:t>
                </a:r>
                <a:r>
                  <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rPr>
                  <a:t>年</a:t>
                </a:r>
              </a:p>
            </p:txBody>
          </p:sp>
          <p:cxnSp>
            <p:nvCxnSpPr>
              <p:cNvPr id="136" name="直線コネクタ 135"/>
              <p:cNvCxnSpPr/>
              <p:nvPr/>
            </p:nvCxnSpPr>
            <p:spPr>
              <a:xfrm flipV="1">
                <a:off x="204603" y="3336586"/>
                <a:ext cx="2120456" cy="200"/>
              </a:xfrm>
              <a:prstGeom prst="line">
                <a:avLst/>
              </a:prstGeom>
              <a:noFill/>
              <a:ln w="12700" cap="flat" cmpd="sng" algn="ctr">
                <a:solidFill>
                  <a:sysClr val="windowText" lastClr="000000"/>
                </a:solidFill>
                <a:prstDash val="dash"/>
                <a:miter lim="800000"/>
              </a:ln>
              <a:effectLst/>
            </p:spPr>
          </p:cxnSp>
          <p:cxnSp>
            <p:nvCxnSpPr>
              <p:cNvPr id="195" name="直線コネクタ 194"/>
              <p:cNvCxnSpPr/>
              <p:nvPr/>
            </p:nvCxnSpPr>
            <p:spPr>
              <a:xfrm>
                <a:off x="204603" y="1857371"/>
                <a:ext cx="2160406" cy="10619"/>
              </a:xfrm>
              <a:prstGeom prst="line">
                <a:avLst/>
              </a:prstGeom>
              <a:noFill/>
              <a:ln w="12700" cap="flat" cmpd="sng" algn="ctr">
                <a:solidFill>
                  <a:sysClr val="windowText" lastClr="000000"/>
                </a:solidFill>
                <a:prstDash val="dash"/>
                <a:miter lim="800000"/>
              </a:ln>
              <a:effectLst/>
            </p:spPr>
          </p:cxnSp>
        </p:grpSp>
        <p:grpSp>
          <p:nvGrpSpPr>
            <p:cNvPr id="224" name="グループ化 223"/>
            <p:cNvGrpSpPr/>
            <p:nvPr/>
          </p:nvGrpSpPr>
          <p:grpSpPr>
            <a:xfrm>
              <a:off x="866105" y="1265823"/>
              <a:ext cx="1314991" cy="4455401"/>
              <a:chOff x="866105" y="1265823"/>
              <a:chExt cx="1314991" cy="4455401"/>
            </a:xfrm>
          </p:grpSpPr>
          <p:sp>
            <p:nvSpPr>
              <p:cNvPr id="149" name="角丸四角形 148"/>
              <p:cNvSpPr/>
              <p:nvPr/>
            </p:nvSpPr>
            <p:spPr>
              <a:xfrm>
                <a:off x="866105" y="1265823"/>
                <a:ext cx="1314991" cy="4455401"/>
              </a:xfrm>
              <a:prstGeom prst="roundRect">
                <a:avLst>
                  <a:gd name="adj" fmla="val 6931"/>
                </a:avLst>
              </a:prstGeom>
              <a:solidFill>
                <a:sysClr val="window" lastClr="FFFFFF"/>
              </a:solidFill>
              <a:ln w="12700" cap="flat" cmpd="sng" algn="ctr">
                <a:solidFill>
                  <a:srgbClr val="5B9BD5">
                    <a:lumMod val="50000"/>
                  </a:srgbClr>
                </a:solidFill>
                <a:prstDash val="solid"/>
                <a:miter lim="800000"/>
              </a:ln>
              <a:effectLst/>
            </p:spPr>
            <p:txBody>
              <a:bodyPr rot="0" spcFirstLastPara="0" vert="horz" wrap="square" lIns="91440" tIns="36000" rIns="91440" bIns="36000" numCol="1" spcCol="0" rtlCol="0" fromWordArt="0" anchor="t" anchorCtr="0" forceAA="0" compatLnSpc="1">
                <a:prstTxWarp prst="textNoShape">
                  <a:avLst/>
                </a:prstTxWarp>
                <a:noAutofit/>
              </a:bodyPr>
              <a:lstStyle/>
              <a:p>
                <a:pPr algn="ctr"/>
                <a:r>
                  <a:rPr lang="ja-JP" altLang="en-US" sz="9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まち・ひと・しごと</a:t>
                </a:r>
                <a:endParaRPr lang="en-US" altLang="ja-JP" sz="9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endParaRPr>
              </a:p>
              <a:p>
                <a:pPr algn="ctr"/>
                <a:r>
                  <a:rPr lang="ja-JP" altLang="en-US" sz="9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創生総合戦略</a:t>
                </a:r>
                <a:endPar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endParaRPr>
              </a:p>
            </p:txBody>
          </p:sp>
          <p:sp>
            <p:nvSpPr>
              <p:cNvPr id="150" name="角丸四角形 149"/>
              <p:cNvSpPr/>
              <p:nvPr/>
            </p:nvSpPr>
            <p:spPr>
              <a:xfrm>
                <a:off x="1247450" y="1642121"/>
                <a:ext cx="362027" cy="963364"/>
              </a:xfrm>
              <a:prstGeom prst="roundRect">
                <a:avLst/>
              </a:prstGeom>
              <a:solidFill>
                <a:srgbClr val="FFFF00"/>
              </a:solidFill>
              <a:ln w="12700" cap="flat" cmpd="sng" algn="ctr">
                <a:solidFill>
                  <a:srgbClr val="5B9BD5">
                    <a:lumMod val="50000"/>
                  </a:srgbClr>
                </a:solidFill>
                <a:prstDash val="solid"/>
                <a:miter lim="800000"/>
              </a:ln>
              <a:effectLst/>
            </p:spPr>
            <p:txBody>
              <a:bodyPr rot="0" spcFirstLastPara="0" vert="eaVert" wrap="square" lIns="91440" tIns="0" rIns="91440" bIns="0" numCol="1" spcCol="0" rtlCol="0" fromWordArt="0" anchor="t" anchorCtr="0" forceAA="0" compatLnSpc="1">
                <a:prstTxWarp prst="textNoShape">
                  <a:avLst/>
                </a:prstTxWarp>
                <a:noAutofit/>
              </a:bodyPr>
              <a:lstStyle/>
              <a:p>
                <a:pPr algn="ctr"/>
                <a:r>
                  <a:rPr lang="ja-JP" altLang="en-US" sz="9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総合戦略</a:t>
                </a:r>
                <a:endPar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endParaRPr>
              </a:p>
            </p:txBody>
          </p:sp>
          <p:sp>
            <p:nvSpPr>
              <p:cNvPr id="152" name="角丸四角形 151"/>
              <p:cNvSpPr/>
              <p:nvPr/>
            </p:nvSpPr>
            <p:spPr>
              <a:xfrm>
                <a:off x="1675921" y="1648221"/>
                <a:ext cx="337809" cy="957263"/>
              </a:xfrm>
              <a:prstGeom prst="roundRect">
                <a:avLst/>
              </a:prstGeom>
              <a:solidFill>
                <a:srgbClr val="FF5050"/>
              </a:solidFill>
              <a:ln w="12700" cap="flat" cmpd="sng" algn="ctr">
                <a:solidFill>
                  <a:srgbClr val="ED7D31">
                    <a:lumMod val="50000"/>
                  </a:srgbClr>
                </a:solidFill>
                <a:prstDash val="solid"/>
                <a:miter lim="800000"/>
              </a:ln>
              <a:effectLst/>
            </p:spPr>
            <p:txBody>
              <a:bodyPr rot="0" spcFirstLastPara="0" vert="eaVert" wrap="square" lIns="91440" tIns="0" rIns="91440" bIns="0" numCol="1" spcCol="0" rtlCol="0" fromWordArt="0" anchor="ctr" anchorCtr="0" forceAA="0" compatLnSpc="1">
                <a:prstTxWarp prst="textNoShape">
                  <a:avLst/>
                </a:prstTxWarp>
                <a:noAutofit/>
              </a:bodyPr>
              <a:lstStyle/>
              <a:p>
                <a:pPr algn="ctr"/>
                <a:r>
                  <a:rPr lang="ja-JP" altLang="en-US" sz="8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魅</a:t>
                </a:r>
                <a:r>
                  <a:rPr lang="ja-JP" altLang="en-US" sz="800" kern="100" dirty="0" smtClean="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力づく</a:t>
                </a:r>
                <a:r>
                  <a:rPr lang="ja-JP" altLang="en-US" sz="8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りと</a:t>
                </a:r>
                <a:endParaRPr lang="en-US" altLang="ja-JP" sz="8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endParaRPr>
              </a:p>
              <a:p>
                <a:pPr algn="ctr"/>
                <a:r>
                  <a:rPr lang="ja-JP" altLang="en-US" sz="8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ＰＲ</a:t>
                </a:r>
                <a:endPar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endParaRPr>
              </a:p>
            </p:txBody>
          </p:sp>
          <p:sp>
            <p:nvSpPr>
              <p:cNvPr id="153" name="角丸四角形 152"/>
              <p:cNvSpPr/>
              <p:nvPr/>
            </p:nvSpPr>
            <p:spPr>
              <a:xfrm>
                <a:off x="1254294" y="2663129"/>
                <a:ext cx="362069" cy="814112"/>
              </a:xfrm>
              <a:prstGeom prst="roundRect">
                <a:avLst/>
              </a:prstGeom>
              <a:solidFill>
                <a:schemeClr val="accent4">
                  <a:lumMod val="60000"/>
                  <a:lumOff val="40000"/>
                  <a:alpha val="43137"/>
                </a:schemeClr>
              </a:solidFill>
              <a:ln w="12700" cap="flat" cmpd="sng" algn="ctr">
                <a:solidFill>
                  <a:srgbClr val="5B9BD5">
                    <a:lumMod val="50000"/>
                  </a:srgbClr>
                </a:solidFill>
                <a:prstDash val="dash"/>
                <a:miter lim="800000"/>
              </a:ln>
              <a:effectLst/>
            </p:spPr>
            <p:txBody>
              <a:bodyPr rot="0" spcFirstLastPara="0" vert="eaVert" wrap="square" lIns="91440" tIns="0" rIns="91440" bIns="0" numCol="1" spcCol="0" rtlCol="0" fromWordArt="0" anchor="ctr" anchorCtr="0" forceAA="0" compatLnSpc="1">
                <a:prstTxWarp prst="textNoShape">
                  <a:avLst/>
                </a:prstTxWarp>
                <a:noAutofit/>
              </a:bodyPr>
              <a:lstStyle/>
              <a:p>
                <a:pPr algn="ctr"/>
                <a:r>
                  <a:rPr lang="ja-JP" altLang="en-US" sz="9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総合戦略</a:t>
                </a:r>
                <a:endPar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endParaRPr>
              </a:p>
            </p:txBody>
          </p:sp>
          <p:sp>
            <p:nvSpPr>
              <p:cNvPr id="155" name="下矢印 154"/>
              <p:cNvSpPr/>
              <p:nvPr/>
            </p:nvSpPr>
            <p:spPr>
              <a:xfrm>
                <a:off x="1617563" y="2654283"/>
                <a:ext cx="481254" cy="1933054"/>
              </a:xfrm>
              <a:prstGeom prst="downArrow">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ja-JP" altLang="en-US" sz="800" kern="100" dirty="0">
                    <a:solidFill>
                      <a:srgbClr val="000000"/>
                    </a:solidFill>
                    <a:ea typeface="HGSｺﾞｼｯｸE" panose="020B0900000000000000" pitchFamily="50" charset="-128"/>
                    <a:cs typeface="Times New Roman" panose="02020603050405020304" pitchFamily="18" charset="0"/>
                  </a:rPr>
                  <a:t>人口の社会増・自然増への施策</a:t>
                </a:r>
                <a:endParaRPr lang="ja-JP" altLang="en-US" sz="900" kern="100" dirty="0">
                  <a:ea typeface="HGSｺﾞｼｯｸE" panose="020B0900000000000000" pitchFamily="50" charset="-128"/>
                  <a:cs typeface="Times New Roman" panose="02020603050405020304" pitchFamily="18" charset="0"/>
                </a:endParaRPr>
              </a:p>
            </p:txBody>
          </p:sp>
          <p:sp>
            <p:nvSpPr>
              <p:cNvPr id="156" name="角丸四角形 155"/>
              <p:cNvSpPr/>
              <p:nvPr/>
            </p:nvSpPr>
            <p:spPr>
              <a:xfrm>
                <a:off x="1254293" y="3539002"/>
                <a:ext cx="362069" cy="709939"/>
              </a:xfrm>
              <a:prstGeom prst="roundRect">
                <a:avLst/>
              </a:prstGeom>
              <a:solidFill>
                <a:schemeClr val="accent4">
                  <a:lumMod val="60000"/>
                  <a:lumOff val="40000"/>
                  <a:alpha val="43137"/>
                </a:schemeClr>
              </a:solidFill>
              <a:ln w="12700" cap="flat" cmpd="sng" algn="ctr">
                <a:solidFill>
                  <a:srgbClr val="5B9BD5">
                    <a:lumMod val="50000"/>
                  </a:srgbClr>
                </a:solidFill>
                <a:prstDash val="dash"/>
                <a:miter lim="800000"/>
              </a:ln>
              <a:effectLst/>
            </p:spPr>
            <p:txBody>
              <a:bodyPr rot="0" spcFirstLastPara="0" vert="eaVert" wrap="square" lIns="91440" tIns="0" rIns="91440" bIns="0" numCol="1" spcCol="0" rtlCol="0" fromWordArt="0" anchor="ctr" anchorCtr="0" forceAA="0" compatLnSpc="1">
                <a:prstTxWarp prst="textNoShape">
                  <a:avLst/>
                </a:prstTxWarp>
                <a:noAutofit/>
              </a:bodyPr>
              <a:lstStyle/>
              <a:p>
                <a:pPr algn="ctr"/>
                <a:r>
                  <a:rPr lang="ja-JP" altLang="en-US" sz="9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総合戦略</a:t>
                </a:r>
                <a:endPar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endParaRPr>
              </a:p>
            </p:txBody>
          </p:sp>
          <p:sp>
            <p:nvSpPr>
              <p:cNvPr id="157" name="下矢印 156"/>
              <p:cNvSpPr/>
              <p:nvPr/>
            </p:nvSpPr>
            <p:spPr>
              <a:xfrm>
                <a:off x="1233279" y="4285680"/>
                <a:ext cx="428471" cy="481994"/>
              </a:xfrm>
              <a:prstGeom prst="downArrow">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51" name="角丸四角形 150"/>
              <p:cNvSpPr/>
              <p:nvPr/>
            </p:nvSpPr>
            <p:spPr>
              <a:xfrm>
                <a:off x="910989" y="1642122"/>
                <a:ext cx="260878" cy="3999030"/>
              </a:xfrm>
              <a:prstGeom prst="roundRect">
                <a:avLst/>
              </a:prstGeom>
              <a:solidFill>
                <a:srgbClr val="5B9BD5">
                  <a:lumMod val="60000"/>
                  <a:lumOff val="40000"/>
                </a:srgbClr>
              </a:solidFill>
              <a:ln w="12700" cap="flat" cmpd="sng" algn="ctr">
                <a:solidFill>
                  <a:srgbClr val="5B9BD5">
                    <a:lumMod val="50000"/>
                  </a:srgbClr>
                </a:solidFill>
                <a:prstDash val="solid"/>
                <a:miter lim="800000"/>
              </a:ln>
              <a:effectLst/>
            </p:spPr>
            <p:txBody>
              <a:bodyPr rot="0" spcFirstLastPara="0" vert="eaVert" wrap="square" lIns="91440" tIns="45720" rIns="91440" bIns="45720" numCol="1" spcCol="0" rtlCol="0" fromWordArt="0" anchor="ctr" anchorCtr="0" forceAA="0" compatLnSpc="1">
                <a:prstTxWarp prst="textNoShape">
                  <a:avLst/>
                </a:prstTxWarp>
                <a:noAutofit/>
              </a:bodyPr>
              <a:lstStyle/>
              <a:p>
                <a:r>
                  <a:rPr lang="ja-JP" altLang="en-US" sz="9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松伏</a:t>
                </a:r>
                <a:r>
                  <a:rPr lang="ja-JP" altLang="en-US" sz="900" kern="100" dirty="0" smtClean="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町人</a:t>
                </a:r>
                <a:r>
                  <a:rPr lang="ja-JP" altLang="en-US" sz="900" kern="1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口ビジョン</a:t>
                </a:r>
                <a:endParaRPr lang="ja-JP" altLang="en-US" sz="900" kern="100" dirty="0">
                  <a:latin typeface="Century" panose="02040604050505020304" pitchFamily="18" charset="0"/>
                  <a:ea typeface="HGSｺﾞｼｯｸE" panose="020B0900000000000000" pitchFamily="50" charset="-128"/>
                  <a:cs typeface="Times New Roman" panose="02020603050405020304" pitchFamily="18" charset="0"/>
                </a:endParaRPr>
              </a:p>
            </p:txBody>
          </p:sp>
        </p:grpSp>
      </p:grpSp>
      <p:cxnSp>
        <p:nvCxnSpPr>
          <p:cNvPr id="215" name="直線コネクタ 214"/>
          <p:cNvCxnSpPr/>
          <p:nvPr/>
        </p:nvCxnSpPr>
        <p:spPr>
          <a:xfrm>
            <a:off x="176602" y="1627791"/>
            <a:ext cx="2061428" cy="3961"/>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8" name="直線コネクタ 217"/>
          <p:cNvCxnSpPr/>
          <p:nvPr/>
        </p:nvCxnSpPr>
        <p:spPr>
          <a:xfrm flipV="1">
            <a:off x="176604" y="3424939"/>
            <a:ext cx="2051539" cy="8099"/>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2" name="直線コネクタ 211"/>
          <p:cNvCxnSpPr/>
          <p:nvPr/>
        </p:nvCxnSpPr>
        <p:spPr>
          <a:xfrm flipV="1">
            <a:off x="176604" y="2587710"/>
            <a:ext cx="2030411" cy="559"/>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2762294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xmlns="" val="290991224"/>
              </p:ext>
            </p:extLst>
          </p:nvPr>
        </p:nvGraphicFramePr>
        <p:xfrm>
          <a:off x="709634" y="3388678"/>
          <a:ext cx="7719764" cy="3032814"/>
        </p:xfrm>
        <a:graphic>
          <a:graphicData uri="http://schemas.openxmlformats.org/drawingml/2006/table">
            <a:tbl>
              <a:tblPr>
                <a:tableStyleId>{7E9639D4-E3E2-4D34-9284-5A2195B3D0D7}</a:tableStyleId>
              </a:tblPr>
              <a:tblGrid>
                <a:gridCol w="4201200"/>
                <a:gridCol w="2494998"/>
                <a:gridCol w="1023566"/>
              </a:tblGrid>
              <a:tr h="228127">
                <a:tc>
                  <a:txBody>
                    <a:bodyPr/>
                    <a:lstStyle/>
                    <a:p>
                      <a:pPr algn="ctr" fontAlgn="ctr"/>
                      <a:r>
                        <a:rPr lang="ja-JP" altLang="en-US" sz="100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施策</a:t>
                      </a:r>
                      <a:endParaRPr lang="ja-JP" altLang="en-US" sz="10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fontAlgn="ctr"/>
                      <a:r>
                        <a:rPr lang="ja-JP" altLang="en-US" sz="100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事業名</a:t>
                      </a:r>
                      <a:endParaRPr lang="ja-JP" altLang="en-US" sz="10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fontAlgn="ctr"/>
                      <a:r>
                        <a:rPr lang="ja-JP" altLang="en-US" sz="100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連携主体</a:t>
                      </a:r>
                      <a:endParaRPr lang="ja-JP" altLang="en-US" sz="10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r>
              <a:tr h="300517">
                <a:tc rowSpan="5">
                  <a:txBody>
                    <a:bodyPr/>
                    <a:lstStyle/>
                    <a:p>
                      <a:pPr algn="l" fontAlgn="ctr"/>
                      <a:endParaRPr lang="en-US" altLang="ja-JP" sz="1400" b="1" u="sng"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1400" b="1" u="sng"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労働</a:t>
                      </a:r>
                      <a:r>
                        <a:rPr lang="ja-JP" altLang="en-US" sz="1400" b="1" u="sng" strike="noStrike" dirty="0">
                          <a:effectLst/>
                          <a:latin typeface="メイリオ" panose="020B0604030504040204" pitchFamily="50" charset="-128"/>
                          <a:ea typeface="メイリオ" panose="020B0604030504040204" pitchFamily="50" charset="-128"/>
                          <a:cs typeface="メイリオ" panose="020B0604030504040204" pitchFamily="50" charset="-128"/>
                        </a:rPr>
                        <a:t>環境の向上</a:t>
                      </a:r>
                      <a:r>
                        <a:rPr lang="ja-JP" altLang="en-US" sz="1400" b="1" u="sng"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支援</a:t>
                      </a:r>
                      <a:endParaRPr lang="en-US" altLang="ja-JP" sz="1400" b="1" u="sng"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か年の重要業績評価指標（</a:t>
                      </a: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KPI</a:t>
                      </a:r>
                      <a:r>
                        <a:rPr lang="ja-JP" altLang="en-US"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r>
                      <a:b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多子世帯保育料軽減事業により補助を行う児童数（</a:t>
                      </a:r>
                      <a:r>
                        <a:rPr lang="en-US" altLang="ja-JP"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人）</a:t>
                      </a:r>
                      <a:b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・該当事業により支援した企業数の合計</a:t>
                      </a:r>
                      <a:r>
                        <a:rPr lang="ja-JP" altLang="en-US"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実績</a:t>
                      </a:r>
                      <a:endParaRPr lang="en-US" altLang="ja-JP"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年までの</a:t>
                      </a:r>
                      <a:r>
                        <a:rPr lang="en-US" altLang="ja-JP"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年間で</a:t>
                      </a:r>
                      <a:r>
                        <a:rPr lang="en-US" altLang="ja-JP"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件 ）</a:t>
                      </a:r>
                      <a:br>
                        <a:rPr lang="ja-JP" altLang="en-US"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・埼玉県「多様な働き方実践企業認定制度」に認定された町内企業数</a:t>
                      </a:r>
                      <a:br>
                        <a:rPr lang="ja-JP" altLang="en-US"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13</a:t>
                      </a:r>
                      <a:r>
                        <a:rPr lang="ja-JP" altLang="en-US"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件→平成</a:t>
                      </a:r>
                      <a:r>
                        <a:rPr lang="en-US" altLang="ja-JP"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件）</a:t>
                      </a:r>
                      <a:br>
                        <a:rPr lang="ja-JP" altLang="en-US"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b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zh-TW"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多子世帯保育料軽減事業（先行型）</a:t>
                      </a:r>
                      <a:endParaRPr lang="zh-TW"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官</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00517">
                <a:tc vMerge="1">
                  <a:txBody>
                    <a:bodyPr/>
                    <a:lstStyle/>
                    <a:p>
                      <a:endParaRPr kumimoji="1" lang="ja-JP" altLang="en-US"/>
                    </a:p>
                  </a:txBody>
                  <a:tcPr/>
                </a:tc>
                <a:tc>
                  <a:txBody>
                    <a:bodyPr/>
                    <a:lstStyle/>
                    <a:p>
                      <a:pPr algn="l" fontAlgn="ctr"/>
                      <a:r>
                        <a:rPr lang="zh-TW"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育児休業給付制度利用奨励事業</a:t>
                      </a:r>
                      <a:endParaRPr lang="zh-TW"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労</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00517">
                <a:tc vMerge="1">
                  <a:txBody>
                    <a:bodyPr/>
                    <a:lstStyle/>
                    <a:p>
                      <a:endParaRPr kumimoji="1" lang="ja-JP" altLang="en-US"/>
                    </a:p>
                  </a:txBody>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「多様な働き方実践企業」認定推進事業</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官・労・金</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00517">
                <a:tc vMerge="1">
                  <a:txBody>
                    <a:bodyPr/>
                    <a:lstStyle/>
                    <a:p>
                      <a:endParaRPr kumimoji="1" lang="ja-JP" altLang="en-US"/>
                    </a:p>
                  </a:txBody>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子育て応援企業支援事業</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官</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00517">
                <a:tc vMerge="1">
                  <a:txBody>
                    <a:bodyPr/>
                    <a:lstStyle/>
                    <a:p>
                      <a:endParaRPr kumimoji="1" lang="ja-JP" altLang="en-US"/>
                    </a:p>
                  </a:txBody>
                  <a:tcPr/>
                </a:tc>
                <a:tc>
                  <a:txBody>
                    <a:bodyPr/>
                    <a:lstStyle/>
                    <a:p>
                      <a:pPr algn="l" fontAlgn="ctr"/>
                      <a:r>
                        <a:rPr lang="zh-TW"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転入勤労者支援事業</a:t>
                      </a:r>
                      <a:endParaRPr lang="zh-TW"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産・労・金</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17017">
                <a:tc rowSpan="6">
                  <a:txBody>
                    <a:bodyPr/>
                    <a:lstStyle/>
                    <a:p>
                      <a:pPr algn="l" fontAlgn="ctr"/>
                      <a:r>
                        <a:rPr lang="ja-JP" altLang="en-US" sz="1400" b="1" u="sng" strike="noStrike" dirty="0">
                          <a:effectLst/>
                          <a:latin typeface="メイリオ" panose="020B0604030504040204" pitchFamily="50" charset="-128"/>
                          <a:ea typeface="メイリオ" panose="020B0604030504040204" pitchFamily="50" charset="-128"/>
                          <a:cs typeface="メイリオ" panose="020B0604030504040204" pitchFamily="50" charset="-128"/>
                        </a:rPr>
                        <a:t>企業の支援と誘致</a:t>
                      </a:r>
                      <a:r>
                        <a:rPr lang="ja-JP" altLang="en-US" sz="14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r>
                      <a:br>
                        <a:rPr lang="ja-JP" altLang="en-US" sz="14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か年の重要業績評価指標（</a:t>
                      </a: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KPI</a:t>
                      </a:r>
                      <a:r>
                        <a:rPr lang="ja-JP" altLang="en-US"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r>
                      <a:b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・農産物直売所への</a:t>
                      </a:r>
                      <a:r>
                        <a:rPr lang="ja-JP" altLang="en-US"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来場者数</a:t>
                      </a:r>
                      <a:endParaRPr lang="en-US" altLang="ja-JP"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100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月～平成</a:t>
                      </a:r>
                      <a:r>
                        <a:rPr lang="en-US" altLang="ja-JP"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21,000</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人）</a:t>
                      </a:r>
                      <a:b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・該当事業による企業誘致相談件数</a:t>
                      </a:r>
                      <a:b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年までの</a:t>
                      </a:r>
                      <a:r>
                        <a:rPr lang="en-US" altLang="ja-JP"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年間で４件）</a:t>
                      </a:r>
                      <a:b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・該当事業による創業相談件数（平成</a:t>
                      </a:r>
                      <a:r>
                        <a:rPr lang="en-US" altLang="ja-JP"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年までの</a:t>
                      </a:r>
                      <a:r>
                        <a:rPr lang="en-US" altLang="ja-JP"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年間で</a:t>
                      </a:r>
                      <a:r>
                        <a:rPr lang="en-US" altLang="ja-JP"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件）</a:t>
                      </a:r>
                      <a:b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・インターン受け入れ企業数（平成</a:t>
                      </a:r>
                      <a:r>
                        <a:rPr lang="en-US" altLang="ja-JP"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年までの</a:t>
                      </a:r>
                      <a:r>
                        <a:rPr lang="en-US" altLang="ja-JP"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年間までに</a:t>
                      </a:r>
                      <a:r>
                        <a:rPr lang="en-US" altLang="ja-JP"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社）</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zh-TW"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地産地消促進事業（先行型）</a:t>
                      </a:r>
                      <a:endParaRPr lang="zh-TW"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産</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17017">
                <a:tc vMerge="1">
                  <a:txBody>
                    <a:bodyPr/>
                    <a:lstStyle/>
                    <a:p>
                      <a:endParaRPr kumimoji="1" lang="ja-JP" altLang="en-US"/>
                    </a:p>
                  </a:txBody>
                  <a:tcPr/>
                </a:tc>
                <a:tc>
                  <a:txBody>
                    <a:bodyPr/>
                    <a:lstStyle/>
                    <a:p>
                      <a:pPr algn="l" fontAlgn="ctr"/>
                      <a:r>
                        <a:rPr lang="zh-TW"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新市街地整備促進事業</a:t>
                      </a:r>
                      <a:endParaRPr lang="zh-TW"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産・官・労・金</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17017">
                <a:tc vMerge="1">
                  <a:txBody>
                    <a:bodyPr/>
                    <a:lstStyle/>
                    <a:p>
                      <a:endParaRPr kumimoji="1" lang="ja-JP" altLang="en-US"/>
                    </a:p>
                  </a:txBody>
                  <a:tcPr/>
                </a:tc>
                <a:tc>
                  <a:txBody>
                    <a:bodyPr/>
                    <a:lstStyle/>
                    <a:p>
                      <a:pPr algn="l" fontAlgn="ctr"/>
                      <a:r>
                        <a:rPr lang="zh-TW"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企業誘致推進事業</a:t>
                      </a:r>
                      <a:endParaRPr lang="zh-TW"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産・官・労・金</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17017">
                <a:tc vMerge="1">
                  <a:txBody>
                    <a:bodyPr/>
                    <a:lstStyle/>
                    <a:p>
                      <a:endParaRPr kumimoji="1" lang="ja-JP" altLang="en-US"/>
                    </a:p>
                  </a:txBody>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地域資源を活用した特産品開発事業</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産・学・言</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17017">
                <a:tc vMerge="1">
                  <a:txBody>
                    <a:bodyPr/>
                    <a:lstStyle/>
                    <a:p>
                      <a:endParaRPr kumimoji="1" lang="ja-JP" altLang="en-US"/>
                    </a:p>
                  </a:txBody>
                  <a:tcPr/>
                </a:tc>
                <a:tc>
                  <a:txBody>
                    <a:bodyPr/>
                    <a:lstStyle/>
                    <a:p>
                      <a:pPr algn="l" fontAlgn="ctr"/>
                      <a:r>
                        <a:rPr lang="zh-TW"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創業支援事業</a:t>
                      </a:r>
                      <a:endParaRPr lang="zh-TW"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産・官・金</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17017">
                <a:tc vMerge="1">
                  <a:txBody>
                    <a:bodyPr/>
                    <a:lstStyle/>
                    <a:p>
                      <a:endParaRPr kumimoji="1" lang="ja-JP" altLang="en-US"/>
                    </a:p>
                  </a:txBody>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インターンシップ受け入れ推進事業</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産・学・労</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8" name="正方形/長方形 7"/>
          <p:cNvSpPr/>
          <p:nvPr/>
        </p:nvSpPr>
        <p:spPr>
          <a:xfrm>
            <a:off x="0" y="0"/>
            <a:ext cx="9144000" cy="93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タイトル 1"/>
          <p:cNvSpPr>
            <a:spLocks noGrp="1"/>
          </p:cNvSpPr>
          <p:nvPr>
            <p:ph type="title"/>
          </p:nvPr>
        </p:nvSpPr>
        <p:spPr>
          <a:xfrm>
            <a:off x="1" y="144603"/>
            <a:ext cx="8309403" cy="714374"/>
          </a:xfrm>
        </p:spPr>
        <p:txBody>
          <a:bodyPr>
            <a:noAutofit/>
          </a:bodyPr>
          <a:lstStyle/>
          <a:p>
            <a:r>
              <a:rPr lang="ja-JP" altLang="en-US" sz="2800" dirty="0"/>
              <a:t>総合戦略の基本目標と施策展開①（資料</a:t>
            </a:r>
            <a:r>
              <a:rPr lang="en-US" altLang="ja-JP" sz="2800" dirty="0" smtClean="0"/>
              <a:t>2-2 </a:t>
            </a:r>
            <a:r>
              <a:rPr lang="en-US" altLang="ja-JP" sz="2800" dirty="0"/>
              <a:t>p.10-12</a:t>
            </a:r>
            <a:r>
              <a:rPr lang="ja-JP" altLang="en-US" sz="2800" dirty="0"/>
              <a:t>）</a:t>
            </a:r>
          </a:p>
        </p:txBody>
      </p:sp>
      <p:sp>
        <p:nvSpPr>
          <p:cNvPr id="7" name="正方形/長方形 6"/>
          <p:cNvSpPr/>
          <p:nvPr/>
        </p:nvSpPr>
        <p:spPr>
          <a:xfrm>
            <a:off x="8424000" y="6278400"/>
            <a:ext cx="1064525" cy="655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２</a:t>
            </a:r>
          </a:p>
        </p:txBody>
      </p:sp>
      <p:sp>
        <p:nvSpPr>
          <p:cNvPr id="23" name="Rectangle 19"/>
          <p:cNvSpPr>
            <a:spLocks noChangeArrowheads="1"/>
          </p:cNvSpPr>
          <p:nvPr/>
        </p:nvSpPr>
        <p:spPr bwMode="auto">
          <a:xfrm>
            <a:off x="2" y="43934"/>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4" name="Rectangle 35"/>
          <p:cNvSpPr>
            <a:spLocks noChangeArrowheads="1"/>
          </p:cNvSpPr>
          <p:nvPr/>
        </p:nvSpPr>
        <p:spPr bwMode="auto">
          <a:xfrm>
            <a:off x="2" y="501134"/>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4" name="グループ化 3"/>
          <p:cNvGrpSpPr/>
          <p:nvPr/>
        </p:nvGrpSpPr>
        <p:grpSpPr>
          <a:xfrm>
            <a:off x="183602" y="1002254"/>
            <a:ext cx="8816965" cy="5631628"/>
            <a:chOff x="87045" y="1002254"/>
            <a:chExt cx="4476750" cy="2720078"/>
          </a:xfrm>
        </p:grpSpPr>
        <p:sp>
          <p:nvSpPr>
            <p:cNvPr id="29" name="角丸四角形 28"/>
            <p:cNvSpPr/>
            <p:nvPr/>
          </p:nvSpPr>
          <p:spPr>
            <a:xfrm>
              <a:off x="87045" y="1151974"/>
              <a:ext cx="4476750" cy="2570358"/>
            </a:xfrm>
            <a:prstGeom prst="roundRect">
              <a:avLst/>
            </a:prstGeom>
            <a:no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endParaRPr lang="ja-JP" altLang="en-US" sz="1050" kern="100" dirty="0">
                <a:ea typeface="ＭＳ 明朝" panose="02020609040205080304" pitchFamily="17" charset="-128"/>
                <a:cs typeface="Times New Roman" panose="02020603050405020304" pitchFamily="18" charset="0"/>
              </a:endParaRPr>
            </a:p>
          </p:txBody>
        </p:sp>
        <p:sp>
          <p:nvSpPr>
            <p:cNvPr id="30" name="角丸四角形 29"/>
            <p:cNvSpPr/>
            <p:nvPr/>
          </p:nvSpPr>
          <p:spPr>
            <a:xfrm>
              <a:off x="198127" y="1002254"/>
              <a:ext cx="900068" cy="323215"/>
            </a:xfrm>
            <a:prstGeom prst="roundRect">
              <a:avLst>
                <a:gd name="adj" fmla="val 13357"/>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2400"/>
                </a:lnSpc>
              </a:pPr>
              <a:r>
                <a:rPr lang="ja-JP" altLang="en-US" sz="1600" kern="100" dirty="0">
                  <a:solidFill>
                    <a:srgbClr val="000000"/>
                  </a:solidFill>
                  <a:ea typeface="HGPｺﾞｼｯｸE" panose="020B0900000000000000" pitchFamily="50" charset="-128"/>
                  <a:cs typeface="メイリオ" panose="020B0604030504040204" pitchFamily="50" charset="-128"/>
                </a:rPr>
                <a:t>しごと</a:t>
              </a:r>
              <a:endParaRPr lang="ja-JP" altLang="en-US" sz="1050" kern="100" dirty="0">
                <a:ea typeface="ＭＳ 明朝" panose="02020609040205080304" pitchFamily="17" charset="-128"/>
                <a:cs typeface="Times New Roman" panose="02020603050405020304" pitchFamily="18" charset="0"/>
              </a:endParaRPr>
            </a:p>
          </p:txBody>
        </p:sp>
        <p:sp>
          <p:nvSpPr>
            <p:cNvPr id="25" name="角丸四角形 24"/>
            <p:cNvSpPr/>
            <p:nvPr/>
          </p:nvSpPr>
          <p:spPr>
            <a:xfrm>
              <a:off x="354134" y="1381457"/>
              <a:ext cx="3942829" cy="727733"/>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lnSpc>
                  <a:spcPts val="2000"/>
                </a:lnSpc>
              </a:pPr>
              <a:r>
                <a:rPr lang="ja-JP" altLang="en-US"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魅力ある働く場を確保する</a:t>
              </a:r>
              <a:endParaRPr lang="en-US" altLang="ja-JP"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lvl="0"/>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労働環境を向上し、多様な働き方の実現によって、雇用の場の選択肢を広げることと、町内の企業の活性化及び、町外からの企業の呼び込みにより、魅力ある雇用の場</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づくりを</a:t>
              </a:r>
              <a:r>
                <a:rPr lang="ja-JP"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戦略的に取組みます。</a:t>
              </a: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000"/>
                </a:lnSpc>
              </a:pPr>
              <a:endParaRPr lang="ja-JP" altLang="en-US" sz="12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3" name="角丸四角形 32"/>
            <p:cNvSpPr/>
            <p:nvPr/>
          </p:nvSpPr>
          <p:spPr>
            <a:xfrm>
              <a:off x="391250" y="1647990"/>
              <a:ext cx="3905713" cy="504377"/>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spAutoFit/>
            </a:bodyPr>
            <a:lstStyle/>
            <a:p>
              <a:pPr>
                <a:lnSpc>
                  <a:spcPts val="1600"/>
                </a:lnSpc>
              </a:pPr>
              <a:r>
                <a:rPr lang="ja-JP" altLang="en-US" sz="1200" kern="100" dirty="0">
                  <a:solidFill>
                    <a:srgbClr val="000000"/>
                  </a:solidFill>
                  <a:ea typeface="HGPｺﾞｼｯｸE" panose="020B0900000000000000" pitchFamily="50" charset="-128"/>
                  <a:cs typeface="Times New Roman" panose="02020603050405020304" pitchFamily="18" charset="0"/>
                </a:rPr>
                <a:t>＜基本目標に対する数値</a:t>
              </a:r>
              <a:r>
                <a:rPr lang="ja-JP" altLang="en-US" sz="1200" kern="100" dirty="0" smtClean="0">
                  <a:solidFill>
                    <a:srgbClr val="000000"/>
                  </a:solidFill>
                  <a:ea typeface="HGPｺﾞｼｯｸE" panose="020B0900000000000000" pitchFamily="50" charset="-128"/>
                  <a:cs typeface="Times New Roman" panose="02020603050405020304" pitchFamily="18" charset="0"/>
                </a:rPr>
                <a:t>目標＞</a:t>
              </a:r>
              <a:endParaRPr lang="ja-JP" altLang="en-US" sz="1200" kern="100" dirty="0">
                <a:solidFill>
                  <a:srgbClr val="000000"/>
                </a:solidFill>
                <a:ea typeface="HGPｺﾞｼｯｸE" panose="020B0900000000000000" pitchFamily="50" charset="-128"/>
                <a:cs typeface="Times New Roman" panose="02020603050405020304" pitchFamily="18" charset="0"/>
              </a:endParaRPr>
            </a:p>
            <a:p>
              <a:r>
                <a:rPr lang="ja-JP" altLang="en-US" sz="1050" b="1" dirty="0">
                  <a:solidFill>
                    <a:schemeClr val="tx1"/>
                  </a:solidFill>
                </a:rPr>
                <a:t>○町民意識調査による「通勤・通学の利便性」に関する町民の満足度の割合</a:t>
              </a:r>
              <a:endParaRPr lang="en-US" altLang="ja-JP" sz="1050" b="1" dirty="0">
                <a:solidFill>
                  <a:schemeClr val="tx1"/>
                </a:solidFill>
              </a:endParaRPr>
            </a:p>
            <a:p>
              <a:r>
                <a:rPr lang="ja-JP" altLang="en-US" sz="1050" b="1" dirty="0">
                  <a:solidFill>
                    <a:schemeClr val="tx1"/>
                  </a:solidFill>
                </a:rPr>
                <a:t>　　（平成</a:t>
              </a:r>
              <a:r>
                <a:rPr lang="en-US" altLang="ja-JP" sz="1050" b="1" dirty="0">
                  <a:solidFill>
                    <a:schemeClr val="tx1"/>
                  </a:solidFill>
                </a:rPr>
                <a:t>27</a:t>
              </a:r>
              <a:r>
                <a:rPr lang="ja-JP" altLang="en-US" sz="1050" b="1" dirty="0">
                  <a:solidFill>
                    <a:schemeClr val="tx1"/>
                  </a:solidFill>
                </a:rPr>
                <a:t>年：</a:t>
              </a:r>
              <a:r>
                <a:rPr lang="en-US" altLang="ja-JP" sz="1050" b="1" dirty="0">
                  <a:solidFill>
                    <a:schemeClr val="tx1"/>
                  </a:solidFill>
                </a:rPr>
                <a:t>19.3%→</a:t>
              </a:r>
              <a:r>
                <a:rPr lang="ja-JP" altLang="en-US" sz="1050" b="1" dirty="0">
                  <a:solidFill>
                    <a:schemeClr val="tx1"/>
                  </a:solidFill>
                </a:rPr>
                <a:t>平成</a:t>
              </a:r>
              <a:r>
                <a:rPr lang="en-US" altLang="ja-JP" sz="1050" b="1" dirty="0">
                  <a:solidFill>
                    <a:schemeClr val="tx1"/>
                  </a:solidFill>
                </a:rPr>
                <a:t>31</a:t>
              </a:r>
              <a:r>
                <a:rPr lang="ja-JP" altLang="en-US" sz="1050" b="1" dirty="0">
                  <a:solidFill>
                    <a:schemeClr val="tx1"/>
                  </a:solidFill>
                </a:rPr>
                <a:t>年：</a:t>
              </a:r>
              <a:r>
                <a:rPr lang="en-US" altLang="ja-JP" sz="1050" b="1" dirty="0">
                  <a:solidFill>
                    <a:schemeClr val="tx1"/>
                  </a:solidFill>
                </a:rPr>
                <a:t>25.0%</a:t>
              </a:r>
              <a:r>
                <a:rPr lang="ja-JP" altLang="en-US" sz="1050" b="1" dirty="0">
                  <a:solidFill>
                    <a:schemeClr val="tx1"/>
                  </a:solidFill>
                </a:rPr>
                <a:t>）</a:t>
              </a:r>
            </a:p>
            <a:p>
              <a:r>
                <a:rPr lang="ja-JP" altLang="en-US" sz="1050" b="1" dirty="0">
                  <a:solidFill>
                    <a:schemeClr val="tx1"/>
                  </a:solidFill>
                </a:rPr>
                <a:t>○町民意識調査による「働く場所が限られている」を転出したい理由に挙げる町民の割合</a:t>
              </a:r>
              <a:endParaRPr lang="en-US" altLang="ja-JP" sz="1050" b="1" dirty="0">
                <a:solidFill>
                  <a:schemeClr val="tx1"/>
                </a:solidFill>
              </a:endParaRPr>
            </a:p>
            <a:p>
              <a:r>
                <a:rPr lang="ja-JP" altLang="en-US" sz="1050" b="1" dirty="0">
                  <a:solidFill>
                    <a:schemeClr val="tx1"/>
                  </a:solidFill>
                </a:rPr>
                <a:t>　　（平成</a:t>
              </a:r>
              <a:r>
                <a:rPr lang="en-US" altLang="ja-JP" sz="1050" b="1" dirty="0">
                  <a:solidFill>
                    <a:schemeClr val="tx1"/>
                  </a:solidFill>
                </a:rPr>
                <a:t>27</a:t>
              </a:r>
              <a:r>
                <a:rPr lang="ja-JP" altLang="en-US" sz="1050" b="1" dirty="0">
                  <a:solidFill>
                    <a:schemeClr val="tx1"/>
                  </a:solidFill>
                </a:rPr>
                <a:t>年：</a:t>
              </a:r>
              <a:r>
                <a:rPr lang="en-US" altLang="ja-JP" sz="1050" b="1" dirty="0">
                  <a:solidFill>
                    <a:schemeClr val="tx1"/>
                  </a:solidFill>
                </a:rPr>
                <a:t>23.1%→</a:t>
              </a:r>
              <a:r>
                <a:rPr lang="ja-JP" altLang="en-US" sz="1050" b="1" dirty="0">
                  <a:solidFill>
                    <a:schemeClr val="tx1"/>
                  </a:solidFill>
                </a:rPr>
                <a:t>平成</a:t>
              </a:r>
              <a:r>
                <a:rPr lang="en-US" altLang="ja-JP" sz="1050" b="1" dirty="0">
                  <a:solidFill>
                    <a:schemeClr val="tx1"/>
                  </a:solidFill>
                </a:rPr>
                <a:t>31</a:t>
              </a:r>
              <a:r>
                <a:rPr lang="ja-JP" altLang="en-US" sz="1050" b="1" dirty="0">
                  <a:solidFill>
                    <a:schemeClr val="tx1"/>
                  </a:solidFill>
                </a:rPr>
                <a:t>年：</a:t>
              </a:r>
              <a:r>
                <a:rPr lang="en-US" altLang="ja-JP" sz="1050" b="1" dirty="0">
                  <a:solidFill>
                    <a:schemeClr val="tx1"/>
                  </a:solidFill>
                </a:rPr>
                <a:t>20.0%</a:t>
              </a:r>
              <a:r>
                <a:rPr lang="ja-JP" altLang="en-US" sz="1050" b="1" dirty="0">
                  <a:solidFill>
                    <a:schemeClr val="tx1"/>
                  </a:solidFill>
                </a:rPr>
                <a:t>）</a:t>
              </a:r>
            </a:p>
          </p:txBody>
        </p:sp>
      </p:grpSp>
    </p:spTree>
    <p:extLst>
      <p:ext uri="{BB962C8B-B14F-4D97-AF65-F5344CB8AC3E}">
        <p14:creationId xmlns:p14="http://schemas.microsoft.com/office/powerpoint/2010/main" xmlns="" val="926870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0"/>
            <a:ext cx="9144000" cy="93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タイトル 1"/>
          <p:cNvSpPr>
            <a:spLocks noGrp="1"/>
          </p:cNvSpPr>
          <p:nvPr>
            <p:ph type="title"/>
          </p:nvPr>
        </p:nvSpPr>
        <p:spPr>
          <a:xfrm>
            <a:off x="1" y="144603"/>
            <a:ext cx="8309403" cy="714374"/>
          </a:xfrm>
        </p:spPr>
        <p:txBody>
          <a:bodyPr>
            <a:noAutofit/>
          </a:bodyPr>
          <a:lstStyle/>
          <a:p>
            <a:r>
              <a:rPr lang="ja-JP" altLang="en-US" sz="2800" dirty="0"/>
              <a:t>総合戦略の基本目標と施策展開②（資料</a:t>
            </a:r>
            <a:r>
              <a:rPr lang="en-US" altLang="ja-JP" sz="2800" dirty="0" smtClean="0"/>
              <a:t>2-2 </a:t>
            </a:r>
            <a:r>
              <a:rPr lang="en-US" altLang="ja-JP" sz="2800" dirty="0"/>
              <a:t>p.13-15</a:t>
            </a:r>
            <a:r>
              <a:rPr lang="ja-JP" altLang="en-US" sz="2800" dirty="0"/>
              <a:t>）</a:t>
            </a:r>
          </a:p>
        </p:txBody>
      </p:sp>
      <p:sp>
        <p:nvSpPr>
          <p:cNvPr id="7" name="正方形/長方形 6"/>
          <p:cNvSpPr/>
          <p:nvPr/>
        </p:nvSpPr>
        <p:spPr>
          <a:xfrm>
            <a:off x="8424000" y="6278400"/>
            <a:ext cx="1064525" cy="655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３</a:t>
            </a:r>
            <a:endParaRPr lang="ja-JP" altLang="en-US" dirty="0">
              <a:solidFill>
                <a:schemeClr val="tx1"/>
              </a:solidFill>
            </a:endParaRPr>
          </a:p>
        </p:txBody>
      </p:sp>
      <p:sp>
        <p:nvSpPr>
          <p:cNvPr id="23" name="Rectangle 19"/>
          <p:cNvSpPr>
            <a:spLocks noChangeArrowheads="1"/>
          </p:cNvSpPr>
          <p:nvPr/>
        </p:nvSpPr>
        <p:spPr bwMode="auto">
          <a:xfrm>
            <a:off x="2" y="43934"/>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4" name="Rectangle 35"/>
          <p:cNvSpPr>
            <a:spLocks noChangeArrowheads="1"/>
          </p:cNvSpPr>
          <p:nvPr/>
        </p:nvSpPr>
        <p:spPr bwMode="auto">
          <a:xfrm>
            <a:off x="2" y="501134"/>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4" name="グループ化 3"/>
          <p:cNvGrpSpPr/>
          <p:nvPr/>
        </p:nvGrpSpPr>
        <p:grpSpPr>
          <a:xfrm>
            <a:off x="183602" y="1002254"/>
            <a:ext cx="8816965" cy="5631628"/>
            <a:chOff x="87045" y="1002254"/>
            <a:chExt cx="4476750" cy="2720078"/>
          </a:xfrm>
        </p:grpSpPr>
        <p:sp>
          <p:nvSpPr>
            <p:cNvPr id="29" name="角丸四角形 28"/>
            <p:cNvSpPr/>
            <p:nvPr/>
          </p:nvSpPr>
          <p:spPr>
            <a:xfrm>
              <a:off x="87045" y="1151974"/>
              <a:ext cx="4476750" cy="2570358"/>
            </a:xfrm>
            <a:prstGeom prst="roundRect">
              <a:avLst/>
            </a:prstGeom>
            <a:noFill/>
            <a:ln w="19050">
              <a:solidFill>
                <a:srgbClr val="FFC9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endParaRPr lang="ja-JP" altLang="en-US" sz="1050" kern="100" dirty="0">
                <a:ea typeface="ＭＳ 明朝" panose="02020609040205080304" pitchFamily="17" charset="-128"/>
                <a:cs typeface="Times New Roman" panose="02020603050405020304" pitchFamily="18" charset="0"/>
              </a:endParaRPr>
            </a:p>
          </p:txBody>
        </p:sp>
        <p:sp>
          <p:nvSpPr>
            <p:cNvPr id="30" name="角丸四角形 29"/>
            <p:cNvSpPr/>
            <p:nvPr/>
          </p:nvSpPr>
          <p:spPr>
            <a:xfrm>
              <a:off x="198127" y="1002254"/>
              <a:ext cx="900068" cy="323215"/>
            </a:xfrm>
            <a:prstGeom prst="roundRect">
              <a:avLst>
                <a:gd name="adj" fmla="val 13357"/>
              </a:avLst>
            </a:prstGeom>
            <a:solidFill>
              <a:srgbClr val="FFC9FF"/>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2400"/>
                </a:lnSpc>
              </a:pPr>
              <a:r>
                <a:rPr lang="ja-JP" altLang="en-US" sz="1600" kern="100" dirty="0">
                  <a:solidFill>
                    <a:srgbClr val="000000"/>
                  </a:solidFill>
                  <a:ea typeface="HGPｺﾞｼｯｸE" panose="020B0900000000000000" pitchFamily="50" charset="-128"/>
                  <a:cs typeface="メイリオ" panose="020B0604030504040204" pitchFamily="50" charset="-128"/>
                </a:rPr>
                <a:t>ひと</a:t>
              </a:r>
              <a:endParaRPr lang="ja-JP" altLang="en-US" sz="1050" kern="100" dirty="0">
                <a:ea typeface="ＭＳ 明朝" panose="02020609040205080304" pitchFamily="17" charset="-128"/>
                <a:cs typeface="Times New Roman" panose="02020603050405020304" pitchFamily="18" charset="0"/>
              </a:endParaRPr>
            </a:p>
          </p:txBody>
        </p:sp>
        <p:sp>
          <p:nvSpPr>
            <p:cNvPr id="25" name="角丸四角形 24"/>
            <p:cNvSpPr/>
            <p:nvPr/>
          </p:nvSpPr>
          <p:spPr>
            <a:xfrm>
              <a:off x="354134" y="1381457"/>
              <a:ext cx="3942829" cy="727733"/>
            </a:xfrm>
            <a:prstGeom prst="roundRect">
              <a:avLst/>
            </a:prstGeom>
            <a:solidFill>
              <a:srgbClr val="FFC9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lnSpc>
                  <a:spcPts val="2000"/>
                </a:lnSpc>
              </a:pPr>
              <a:r>
                <a:rPr lang="ja-JP" altLang="en-US"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新たにひとを呼び込む魅力を発信する</a:t>
              </a:r>
              <a:endParaRPr lang="en-US" altLang="ja-JP"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lvl="0"/>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町外から新たにひとを呼び込むために、ひとを惹きつける魅力を創出し、それを内外に発信することで、交流人口の増加とその定住化を狙います。</a:t>
              </a:r>
            </a:p>
          </p:txBody>
        </p:sp>
        <p:sp>
          <p:nvSpPr>
            <p:cNvPr id="33" name="角丸四角形 32"/>
            <p:cNvSpPr/>
            <p:nvPr/>
          </p:nvSpPr>
          <p:spPr>
            <a:xfrm>
              <a:off x="391249" y="1745323"/>
              <a:ext cx="3905713" cy="331683"/>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spAutoFit/>
            </a:bodyPr>
            <a:lstStyle/>
            <a:p>
              <a:pPr>
                <a:lnSpc>
                  <a:spcPts val="1600"/>
                </a:lnSpc>
              </a:pPr>
              <a:r>
                <a:rPr lang="ja-JP" altLang="en-US" sz="1200" kern="100" dirty="0">
                  <a:solidFill>
                    <a:srgbClr val="000000"/>
                  </a:solidFill>
                  <a:ea typeface="HGPｺﾞｼｯｸE" panose="020B0900000000000000" pitchFamily="50" charset="-128"/>
                  <a:cs typeface="Times New Roman" panose="02020603050405020304" pitchFamily="18" charset="0"/>
                </a:rPr>
                <a:t>＜基本目標に対する数値目標（例）＞</a:t>
              </a:r>
              <a:endParaRPr lang="ja-JP" altLang="en-US" sz="1050" kern="100" dirty="0">
                <a:ea typeface="ＭＳ 明朝" panose="02020609040205080304" pitchFamily="17" charset="-128"/>
                <a:cs typeface="Times New Roman" panose="02020603050405020304" pitchFamily="18" charset="0"/>
              </a:endParaRPr>
            </a:p>
            <a:p>
              <a:r>
                <a:rPr lang="ja-JP" altLang="en-US" sz="1050" b="1" dirty="0">
                  <a:solidFill>
                    <a:schemeClr val="tx1"/>
                  </a:solidFill>
                </a:rPr>
                <a:t>○町内人口の純移動数（平成</a:t>
              </a:r>
              <a:r>
                <a:rPr lang="en-US" altLang="ja-JP" sz="1050" b="1" dirty="0">
                  <a:solidFill>
                    <a:schemeClr val="tx1"/>
                  </a:solidFill>
                </a:rPr>
                <a:t>26</a:t>
              </a:r>
              <a:r>
                <a:rPr lang="ja-JP" altLang="en-US" sz="1050" b="1" dirty="0">
                  <a:solidFill>
                    <a:schemeClr val="tx1"/>
                  </a:solidFill>
                </a:rPr>
                <a:t>年：</a:t>
              </a:r>
              <a:r>
                <a:rPr lang="en-US" altLang="ja-JP" sz="1050" b="1" dirty="0">
                  <a:solidFill>
                    <a:schemeClr val="tx1"/>
                  </a:solidFill>
                </a:rPr>
                <a:t>-145</a:t>
              </a:r>
              <a:r>
                <a:rPr lang="ja-JP" altLang="en-US" sz="1050" b="1" dirty="0">
                  <a:solidFill>
                    <a:schemeClr val="tx1"/>
                  </a:solidFill>
                </a:rPr>
                <a:t>人→平成</a:t>
              </a:r>
              <a:r>
                <a:rPr lang="en-US" altLang="ja-JP" sz="1050" b="1" dirty="0">
                  <a:solidFill>
                    <a:schemeClr val="tx1"/>
                  </a:solidFill>
                </a:rPr>
                <a:t>31</a:t>
              </a:r>
              <a:r>
                <a:rPr lang="ja-JP" altLang="en-US" sz="1050" b="1" dirty="0">
                  <a:solidFill>
                    <a:schemeClr val="tx1"/>
                  </a:solidFill>
                </a:rPr>
                <a:t>年：</a:t>
              </a:r>
              <a:r>
                <a:rPr lang="en-US" altLang="ja-JP" sz="1050" b="1" dirty="0">
                  <a:solidFill>
                    <a:schemeClr val="tx1"/>
                  </a:solidFill>
                </a:rPr>
                <a:t>±</a:t>
              </a:r>
              <a:r>
                <a:rPr lang="ja-JP" altLang="en-US" sz="1050" b="1" dirty="0">
                  <a:solidFill>
                    <a:schemeClr val="tx1"/>
                  </a:solidFill>
                </a:rPr>
                <a:t>０）</a:t>
              </a:r>
            </a:p>
            <a:p>
              <a:r>
                <a:rPr lang="ja-JP" altLang="en-US" sz="1050" b="1" dirty="0">
                  <a:solidFill>
                    <a:schemeClr val="tx1"/>
                  </a:solidFill>
                </a:rPr>
                <a:t>○年間平均滞在人口</a:t>
              </a:r>
              <a:r>
                <a:rPr lang="en-US" altLang="ja-JP" sz="1050" b="1" dirty="0">
                  <a:solidFill>
                    <a:schemeClr val="tx1"/>
                  </a:solidFill>
                </a:rPr>
                <a:t>(</a:t>
              </a:r>
              <a:r>
                <a:rPr lang="ja-JP" altLang="en-US" sz="1050" b="1" dirty="0">
                  <a:solidFill>
                    <a:schemeClr val="tx1"/>
                  </a:solidFill>
                </a:rPr>
                <a:t>平成</a:t>
              </a:r>
              <a:r>
                <a:rPr lang="en-US" altLang="ja-JP" sz="1050" b="1" dirty="0">
                  <a:solidFill>
                    <a:schemeClr val="tx1"/>
                  </a:solidFill>
                </a:rPr>
                <a:t>27</a:t>
              </a:r>
              <a:r>
                <a:rPr lang="ja-JP" altLang="en-US" sz="1050" b="1" dirty="0">
                  <a:solidFill>
                    <a:schemeClr val="tx1"/>
                  </a:solidFill>
                </a:rPr>
                <a:t>年：</a:t>
              </a:r>
              <a:r>
                <a:rPr lang="en-US" altLang="ja-JP" sz="1050" b="1" dirty="0">
                  <a:solidFill>
                    <a:schemeClr val="tx1"/>
                  </a:solidFill>
                </a:rPr>
                <a:t>56,617</a:t>
              </a:r>
              <a:r>
                <a:rPr lang="ja-JP" altLang="en-US" sz="1050" b="1" dirty="0">
                  <a:solidFill>
                    <a:schemeClr val="tx1"/>
                  </a:solidFill>
                </a:rPr>
                <a:t>人→平成</a:t>
              </a:r>
              <a:r>
                <a:rPr lang="en-US" altLang="ja-JP" sz="1050" b="1" dirty="0">
                  <a:solidFill>
                    <a:schemeClr val="tx1"/>
                  </a:solidFill>
                </a:rPr>
                <a:t>31</a:t>
              </a:r>
              <a:r>
                <a:rPr lang="ja-JP" altLang="en-US" sz="1050" b="1" dirty="0">
                  <a:solidFill>
                    <a:schemeClr val="tx1"/>
                  </a:solidFill>
                </a:rPr>
                <a:t>年：</a:t>
              </a:r>
              <a:r>
                <a:rPr lang="en-US" altLang="ja-JP" sz="1050" b="1" dirty="0">
                  <a:solidFill>
                    <a:schemeClr val="tx1"/>
                  </a:solidFill>
                </a:rPr>
                <a:t>57,000</a:t>
              </a:r>
              <a:r>
                <a:rPr lang="ja-JP" altLang="en-US" sz="1050" b="1" dirty="0">
                  <a:solidFill>
                    <a:schemeClr val="tx1"/>
                  </a:solidFill>
                </a:rPr>
                <a:t>人）</a:t>
              </a:r>
            </a:p>
          </p:txBody>
        </p:sp>
      </p:grpSp>
      <p:graphicFrame>
        <p:nvGraphicFramePr>
          <p:cNvPr id="3" name="表 2"/>
          <p:cNvGraphicFramePr>
            <a:graphicFrameLocks noGrp="1"/>
          </p:cNvGraphicFramePr>
          <p:nvPr>
            <p:extLst>
              <p:ext uri="{D42A27DB-BD31-4B8C-83A1-F6EECF244321}">
                <p14:modId xmlns:p14="http://schemas.microsoft.com/office/powerpoint/2010/main" xmlns="" val="4236685097"/>
              </p:ext>
            </p:extLst>
          </p:nvPr>
        </p:nvGraphicFramePr>
        <p:xfrm>
          <a:off x="709634" y="3418810"/>
          <a:ext cx="7719764" cy="3088978"/>
        </p:xfrm>
        <a:graphic>
          <a:graphicData uri="http://schemas.openxmlformats.org/drawingml/2006/table">
            <a:tbl>
              <a:tblPr>
                <a:tableStyleId>{7E9639D4-E3E2-4D34-9284-5A2195B3D0D7}</a:tableStyleId>
              </a:tblPr>
              <a:tblGrid>
                <a:gridCol w="4201200"/>
                <a:gridCol w="2494998"/>
                <a:gridCol w="1023566"/>
              </a:tblGrid>
              <a:tr h="228127">
                <a:tc>
                  <a:txBody>
                    <a:bodyPr/>
                    <a:lstStyle/>
                    <a:p>
                      <a:pPr algn="ctr" fontAlgn="ctr"/>
                      <a:r>
                        <a:rPr lang="ja-JP" altLang="en-US" sz="100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施策</a:t>
                      </a:r>
                      <a:endParaRPr lang="ja-JP" altLang="en-US" sz="10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fontAlgn="ctr"/>
                      <a:r>
                        <a:rPr lang="ja-JP" altLang="en-US" sz="100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事業名</a:t>
                      </a:r>
                      <a:endParaRPr lang="ja-JP" altLang="en-US" sz="10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fontAlgn="ctr"/>
                      <a:r>
                        <a:rPr lang="ja-JP" altLang="en-US" sz="100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連携主体</a:t>
                      </a:r>
                      <a:endParaRPr lang="ja-JP" altLang="en-US" sz="10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r>
              <a:tr h="429742">
                <a:tc rowSpan="3">
                  <a:txBody>
                    <a:bodyPr/>
                    <a:lstStyle/>
                    <a:p>
                      <a:pPr algn="l" fontAlgn="ctr"/>
                      <a:r>
                        <a:rPr lang="ja-JP" altLang="en-US" sz="1400" b="1" i="0" u="sng"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地域の特産品開発と</a:t>
                      </a:r>
                      <a:r>
                        <a:rPr lang="en-US" altLang="ja-JP" sz="1400" b="1" i="0" u="sng"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PR</a:t>
                      </a:r>
                    </a:p>
                    <a:p>
                      <a:pPr algn="l" fontAlgn="ct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か年の重要業績評価指標（</a:t>
                      </a: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KPI</a:t>
                      </a:r>
                      <a:r>
                        <a:rPr lang="ja-JP" altLang="en-US"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・本年度の調査研究を踏まえた民間バス事業者への説明件数（２社）</a:t>
                      </a:r>
                    </a:p>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・本年度の調査研究を踏まえた企業への説明件数</a:t>
                      </a:r>
                      <a:endPar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（企業誘致促進のため）（２社）</a:t>
                      </a:r>
                    </a:p>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・イベントの合計開催回数（平成</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年までの</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年間で</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回）</a:t>
                      </a:r>
                    </a:p>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・イベントの合計参加者数（平成</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年までの</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年間で</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p>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・該当事業により開発した商品数　（</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件）</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地域公共交通資源と「道の駅」の制度を活用した公共交通強化事業（先行型）</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産・官・金</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29742">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グリーンツーリズム促進事業</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産・学・言</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29742">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地域資源を活用した特産品開発事業</a:t>
                      </a:r>
                      <a:b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（再掲）</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産・学・言</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4325">
                <a:tc rowSpan="5">
                  <a:txBody>
                    <a:bodyPr/>
                    <a:lstStyle/>
                    <a:p>
                      <a:pPr algn="l" fontAlgn="ctr"/>
                      <a:r>
                        <a:rPr lang="ja-JP" altLang="en-US" sz="1400" b="1" i="0" u="sng"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転入しやすい環境づくり</a:t>
                      </a:r>
                    </a:p>
                    <a:p>
                      <a:pPr algn="l" fontAlgn="ct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か年の重要業績評価指標（</a:t>
                      </a: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KPI</a:t>
                      </a:r>
                      <a:r>
                        <a:rPr lang="ja-JP" altLang="en-US"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・転入アンケートによる永住意向の割合</a:t>
                      </a:r>
                      <a:endPar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62.2%→</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70.0%</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・該当事業による合計助成件数（平成</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年までの</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年間で</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件）</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zh-TW"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北部地域居住促進事業</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官</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4325">
                <a:tc vMerge="1">
                  <a:txBody>
                    <a:bodyPr/>
                    <a:lstStyle/>
                    <a:p>
                      <a:endParaRPr kumimoji="1" lang="ja-JP" altLang="en-US"/>
                    </a:p>
                  </a:txBody>
                  <a:tcPr/>
                </a:tc>
                <a:tc>
                  <a:txBody>
                    <a:bodyPr/>
                    <a:lstStyle/>
                    <a:p>
                      <a:pPr algn="l" fontAlgn="ctr"/>
                      <a:r>
                        <a:rPr lang="zh-TW"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新市街地整備促進事業（再掲）</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産・官・労・金</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4325">
                <a:tc vMerge="1">
                  <a:txBody>
                    <a:bodyPr/>
                    <a:lstStyle/>
                    <a:p>
                      <a:endParaRPr kumimoji="1" lang="ja-JP" altLang="en-US"/>
                    </a:p>
                  </a:txBody>
                  <a:tcPr/>
                </a:tc>
                <a:tc>
                  <a:txBody>
                    <a:bodyPr/>
                    <a:lstStyle/>
                    <a:p>
                      <a:pPr algn="l" fontAlgn="ctr"/>
                      <a:r>
                        <a:rPr lang="zh-TW"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企業誘致推進事業（再掲）</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産・官・労・金</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4325">
                <a:tc vMerge="1">
                  <a:txBody>
                    <a:bodyPr/>
                    <a:lstStyle/>
                    <a:p>
                      <a:endParaRPr kumimoji="1" lang="ja-JP" altLang="en-US" dirty="0"/>
                    </a:p>
                  </a:txBody>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子育て世帯リフォーム・</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リノベーション促進</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事業</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官・金</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4325">
                <a:tc vMerge="1">
                  <a:txBody>
                    <a:bodyPr/>
                    <a:lstStyle/>
                    <a:p>
                      <a:endParaRPr kumimoji="1" lang="ja-JP" altLang="en-US"/>
                    </a:p>
                  </a:txBody>
                  <a:tcPr/>
                </a:tc>
                <a:tc>
                  <a:txBody>
                    <a:bodyPr/>
                    <a:lstStyle/>
                    <a:p>
                      <a:pPr algn="l" fontAlgn="ctr"/>
                      <a:r>
                        <a:rPr lang="zh-TW"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転入勤労者支援事業（再掲）</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産・労・金</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xmlns="" val="245882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0"/>
            <a:ext cx="9144000" cy="93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タイトル 1"/>
          <p:cNvSpPr>
            <a:spLocks noGrp="1"/>
          </p:cNvSpPr>
          <p:nvPr>
            <p:ph type="title"/>
          </p:nvPr>
        </p:nvSpPr>
        <p:spPr>
          <a:xfrm>
            <a:off x="1" y="144603"/>
            <a:ext cx="8309403" cy="714374"/>
          </a:xfrm>
        </p:spPr>
        <p:txBody>
          <a:bodyPr>
            <a:noAutofit/>
          </a:bodyPr>
          <a:lstStyle/>
          <a:p>
            <a:r>
              <a:rPr lang="ja-JP" altLang="en-US" sz="2800" dirty="0"/>
              <a:t>総合戦略の基本目標と施策展開③（資料</a:t>
            </a:r>
            <a:r>
              <a:rPr lang="en-US" altLang="ja-JP" sz="2800" dirty="0" smtClean="0"/>
              <a:t>2-2 </a:t>
            </a:r>
            <a:r>
              <a:rPr lang="en-US" altLang="ja-JP" sz="2800" dirty="0"/>
              <a:t>p.16-19</a:t>
            </a:r>
            <a:r>
              <a:rPr lang="ja-JP" altLang="en-US" sz="2800" dirty="0"/>
              <a:t>）</a:t>
            </a:r>
          </a:p>
        </p:txBody>
      </p:sp>
      <p:sp>
        <p:nvSpPr>
          <p:cNvPr id="7" name="正方形/長方形 6"/>
          <p:cNvSpPr/>
          <p:nvPr/>
        </p:nvSpPr>
        <p:spPr>
          <a:xfrm>
            <a:off x="8424000" y="6278400"/>
            <a:ext cx="1064525" cy="655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４</a:t>
            </a:r>
          </a:p>
        </p:txBody>
      </p:sp>
      <p:sp>
        <p:nvSpPr>
          <p:cNvPr id="23" name="Rectangle 19"/>
          <p:cNvSpPr>
            <a:spLocks noChangeArrowheads="1"/>
          </p:cNvSpPr>
          <p:nvPr/>
        </p:nvSpPr>
        <p:spPr bwMode="auto">
          <a:xfrm>
            <a:off x="2" y="43934"/>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4" name="Rectangle 35"/>
          <p:cNvSpPr>
            <a:spLocks noChangeArrowheads="1"/>
          </p:cNvSpPr>
          <p:nvPr/>
        </p:nvSpPr>
        <p:spPr bwMode="auto">
          <a:xfrm>
            <a:off x="2" y="501134"/>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4" name="グループ化 3"/>
          <p:cNvGrpSpPr/>
          <p:nvPr/>
        </p:nvGrpSpPr>
        <p:grpSpPr>
          <a:xfrm>
            <a:off x="163518" y="1002254"/>
            <a:ext cx="8816965" cy="5786682"/>
            <a:chOff x="87045" y="1002254"/>
            <a:chExt cx="4476750" cy="2794969"/>
          </a:xfrm>
        </p:grpSpPr>
        <p:sp>
          <p:nvSpPr>
            <p:cNvPr id="29" name="角丸四角形 28"/>
            <p:cNvSpPr/>
            <p:nvPr/>
          </p:nvSpPr>
          <p:spPr>
            <a:xfrm>
              <a:off x="87045" y="1151974"/>
              <a:ext cx="4476750" cy="2645249"/>
            </a:xfrm>
            <a:prstGeom prst="roundRect">
              <a:avLst/>
            </a:prstGeom>
            <a:noFill/>
            <a:ln w="190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endParaRPr lang="ja-JP" altLang="en-US" sz="1050" kern="100" dirty="0">
                <a:ea typeface="ＭＳ 明朝" panose="02020609040205080304" pitchFamily="17" charset="-128"/>
                <a:cs typeface="Times New Roman" panose="02020603050405020304" pitchFamily="18" charset="0"/>
              </a:endParaRPr>
            </a:p>
          </p:txBody>
        </p:sp>
        <p:sp>
          <p:nvSpPr>
            <p:cNvPr id="30" name="角丸四角形 29"/>
            <p:cNvSpPr/>
            <p:nvPr/>
          </p:nvSpPr>
          <p:spPr>
            <a:xfrm>
              <a:off x="198127" y="1002254"/>
              <a:ext cx="900068" cy="323215"/>
            </a:xfrm>
            <a:prstGeom prst="roundRect">
              <a:avLst>
                <a:gd name="adj" fmla="val 13357"/>
              </a:avLst>
            </a:prstGeom>
            <a:solidFill>
              <a:schemeClr val="accent6">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2400"/>
                </a:lnSpc>
              </a:pPr>
              <a:r>
                <a:rPr lang="ja-JP" altLang="en-US" sz="1600" kern="100" dirty="0">
                  <a:solidFill>
                    <a:srgbClr val="000000"/>
                  </a:solidFill>
                  <a:ea typeface="HGPｺﾞｼｯｸE" panose="020B0900000000000000" pitchFamily="50" charset="-128"/>
                  <a:cs typeface="メイリオ" panose="020B0604030504040204" pitchFamily="50" charset="-128"/>
                </a:rPr>
                <a:t>子育て</a:t>
              </a:r>
              <a:endParaRPr lang="ja-JP" altLang="en-US" sz="1050" kern="100" dirty="0">
                <a:ea typeface="ＭＳ 明朝" panose="02020609040205080304" pitchFamily="17" charset="-128"/>
                <a:cs typeface="Times New Roman" panose="02020603050405020304" pitchFamily="18" charset="0"/>
              </a:endParaRPr>
            </a:p>
          </p:txBody>
        </p:sp>
        <p:sp>
          <p:nvSpPr>
            <p:cNvPr id="25" name="角丸四角形 24"/>
            <p:cNvSpPr/>
            <p:nvPr/>
          </p:nvSpPr>
          <p:spPr>
            <a:xfrm>
              <a:off x="354134" y="1355634"/>
              <a:ext cx="3942829" cy="727733"/>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lnSpc>
                  <a:spcPts val="2000"/>
                </a:lnSpc>
              </a:pPr>
              <a:r>
                <a:rPr lang="ja-JP" altLang="en-US"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自然環境の良さを活かして、子育てや暮らしの環境を向上させる</a:t>
              </a:r>
              <a:endParaRPr lang="en-US" altLang="ja-JP"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lvl="0"/>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子育て環境を充実させることにより、安心して子供を産み、育て、暮らせるようにすること、そしてその良好な環境を本町へのファミリー層の定着と呼び込みにつなげることを狙います。</a:t>
              </a:r>
              <a:endParaRPr lang="ja-JP" altLang="en-US" sz="12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3" name="角丸四角形 32"/>
            <p:cNvSpPr/>
            <p:nvPr/>
          </p:nvSpPr>
          <p:spPr>
            <a:xfrm>
              <a:off x="391249" y="1743553"/>
              <a:ext cx="3905713" cy="331683"/>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spAutoFit/>
            </a:bodyPr>
            <a:lstStyle/>
            <a:p>
              <a:pPr>
                <a:lnSpc>
                  <a:spcPts val="1600"/>
                </a:lnSpc>
              </a:pPr>
              <a:r>
                <a:rPr lang="ja-JP" altLang="en-US" sz="1200" kern="100" dirty="0">
                  <a:solidFill>
                    <a:srgbClr val="000000"/>
                  </a:solidFill>
                  <a:ea typeface="HGPｺﾞｼｯｸE" panose="020B0900000000000000" pitchFamily="50" charset="-128"/>
                  <a:cs typeface="Times New Roman" panose="02020603050405020304" pitchFamily="18" charset="0"/>
                </a:rPr>
                <a:t>＜基本目標に対する数値目標（例）＞</a:t>
              </a:r>
              <a:endParaRPr lang="ja-JP" altLang="en-US" sz="1050" kern="100" dirty="0">
                <a:ea typeface="ＭＳ 明朝" panose="02020609040205080304" pitchFamily="17" charset="-128"/>
                <a:cs typeface="Times New Roman" panose="02020603050405020304" pitchFamily="18" charset="0"/>
              </a:endParaRPr>
            </a:p>
            <a:p>
              <a:r>
                <a:rPr lang="ja-JP" altLang="en-US" sz="1050" b="1" dirty="0">
                  <a:solidFill>
                    <a:schemeClr val="tx1"/>
                  </a:solidFill>
                </a:rPr>
                <a:t>〇町民意識調査による「子育て環境」に</a:t>
              </a:r>
              <a:r>
                <a:rPr lang="ja-JP" altLang="en-US" sz="1050" b="1" dirty="0" smtClean="0">
                  <a:solidFill>
                    <a:schemeClr val="tx1"/>
                  </a:solidFill>
                </a:rPr>
                <a:t>関する町民の満足度の割合（</a:t>
              </a:r>
              <a:r>
                <a:rPr lang="ja-JP" altLang="en-US" sz="1050" b="1" dirty="0">
                  <a:solidFill>
                    <a:schemeClr val="tx1"/>
                  </a:solidFill>
                </a:rPr>
                <a:t>平成</a:t>
              </a:r>
              <a:r>
                <a:rPr lang="en-US" altLang="ja-JP" sz="1050" b="1" dirty="0">
                  <a:solidFill>
                    <a:schemeClr val="tx1"/>
                  </a:solidFill>
                </a:rPr>
                <a:t>27</a:t>
              </a:r>
              <a:r>
                <a:rPr lang="ja-JP" altLang="en-US" sz="1050" b="1" dirty="0">
                  <a:solidFill>
                    <a:schemeClr val="tx1"/>
                  </a:solidFill>
                </a:rPr>
                <a:t>年：</a:t>
              </a:r>
              <a:r>
                <a:rPr lang="en-US" altLang="ja-JP" sz="1050" b="1" dirty="0">
                  <a:solidFill>
                    <a:schemeClr val="tx1"/>
                  </a:solidFill>
                </a:rPr>
                <a:t>56.2</a:t>
              </a:r>
              <a:r>
                <a:rPr lang="ja-JP" altLang="en-US" sz="1050" b="1" dirty="0">
                  <a:solidFill>
                    <a:schemeClr val="tx1"/>
                  </a:solidFill>
                </a:rPr>
                <a:t>％→平成</a:t>
              </a:r>
              <a:r>
                <a:rPr lang="en-US" altLang="ja-JP" sz="1050" b="1" dirty="0">
                  <a:solidFill>
                    <a:schemeClr val="tx1"/>
                  </a:solidFill>
                </a:rPr>
                <a:t>31</a:t>
              </a:r>
              <a:r>
                <a:rPr lang="ja-JP" altLang="en-US" sz="1050" b="1" dirty="0">
                  <a:solidFill>
                    <a:schemeClr val="tx1"/>
                  </a:solidFill>
                </a:rPr>
                <a:t>年：</a:t>
              </a:r>
              <a:r>
                <a:rPr lang="en-US" altLang="ja-JP" sz="1050" b="1" dirty="0">
                  <a:solidFill>
                    <a:schemeClr val="tx1"/>
                  </a:solidFill>
                </a:rPr>
                <a:t>65.0</a:t>
              </a:r>
              <a:r>
                <a:rPr lang="ja-JP" altLang="en-US" sz="1050" b="1" dirty="0">
                  <a:solidFill>
                    <a:schemeClr val="tx1"/>
                  </a:solidFill>
                </a:rPr>
                <a:t>％）</a:t>
              </a:r>
            </a:p>
            <a:p>
              <a:r>
                <a:rPr lang="ja-JP" altLang="en-US" sz="1050" b="1" dirty="0">
                  <a:solidFill>
                    <a:schemeClr val="tx1"/>
                  </a:solidFill>
                </a:rPr>
                <a:t>〇町民意識調査による「子どもの教育環境」に</a:t>
              </a:r>
              <a:r>
                <a:rPr lang="ja-JP" altLang="en-US" sz="1050" b="1" dirty="0" smtClean="0">
                  <a:solidFill>
                    <a:schemeClr val="tx1"/>
                  </a:solidFill>
                </a:rPr>
                <a:t>関する町民の満足度の割合（</a:t>
              </a:r>
              <a:r>
                <a:rPr lang="ja-JP" altLang="en-US" sz="1050" b="1" dirty="0">
                  <a:solidFill>
                    <a:schemeClr val="tx1"/>
                  </a:solidFill>
                </a:rPr>
                <a:t>平成</a:t>
              </a:r>
              <a:r>
                <a:rPr lang="en-US" altLang="ja-JP" sz="1050" b="1" dirty="0">
                  <a:solidFill>
                    <a:schemeClr val="tx1"/>
                  </a:solidFill>
                </a:rPr>
                <a:t>27</a:t>
              </a:r>
              <a:r>
                <a:rPr lang="ja-JP" altLang="en-US" sz="1050" b="1" dirty="0">
                  <a:solidFill>
                    <a:schemeClr val="tx1"/>
                  </a:solidFill>
                </a:rPr>
                <a:t>年：</a:t>
              </a:r>
              <a:r>
                <a:rPr lang="en-US" altLang="ja-JP" sz="1050" b="1" dirty="0">
                  <a:solidFill>
                    <a:schemeClr val="tx1"/>
                  </a:solidFill>
                </a:rPr>
                <a:t>48.0</a:t>
              </a:r>
              <a:r>
                <a:rPr lang="ja-JP" altLang="en-US" sz="1050" b="1" dirty="0">
                  <a:solidFill>
                    <a:schemeClr val="tx1"/>
                  </a:solidFill>
                </a:rPr>
                <a:t>％→平成</a:t>
              </a:r>
              <a:r>
                <a:rPr lang="en-US" altLang="ja-JP" sz="1050" b="1" dirty="0">
                  <a:solidFill>
                    <a:schemeClr val="tx1"/>
                  </a:solidFill>
                </a:rPr>
                <a:t>31</a:t>
              </a:r>
              <a:r>
                <a:rPr lang="ja-JP" altLang="en-US" sz="1050" b="1" dirty="0">
                  <a:solidFill>
                    <a:schemeClr val="tx1"/>
                  </a:solidFill>
                </a:rPr>
                <a:t>年：</a:t>
              </a:r>
              <a:r>
                <a:rPr lang="en-US" altLang="ja-JP" sz="1050" b="1" dirty="0">
                  <a:solidFill>
                    <a:schemeClr val="tx1"/>
                  </a:solidFill>
                </a:rPr>
                <a:t>55.0</a:t>
              </a:r>
              <a:r>
                <a:rPr lang="ja-JP" altLang="en-US" sz="1050" b="1" dirty="0">
                  <a:solidFill>
                    <a:schemeClr val="tx1"/>
                  </a:solidFill>
                </a:rPr>
                <a:t>％）</a:t>
              </a:r>
            </a:p>
          </p:txBody>
        </p:sp>
      </p:grpSp>
      <p:graphicFrame>
        <p:nvGraphicFramePr>
          <p:cNvPr id="3" name="表 2"/>
          <p:cNvGraphicFramePr>
            <a:graphicFrameLocks noGrp="1"/>
          </p:cNvGraphicFramePr>
          <p:nvPr>
            <p:extLst>
              <p:ext uri="{D42A27DB-BD31-4B8C-83A1-F6EECF244321}">
                <p14:modId xmlns:p14="http://schemas.microsoft.com/office/powerpoint/2010/main" xmlns="" val="4003519468"/>
              </p:ext>
            </p:extLst>
          </p:nvPr>
        </p:nvGraphicFramePr>
        <p:xfrm>
          <a:off x="691087" y="3303034"/>
          <a:ext cx="7718316" cy="3356971"/>
        </p:xfrm>
        <a:graphic>
          <a:graphicData uri="http://schemas.openxmlformats.org/drawingml/2006/table">
            <a:tbl>
              <a:tblPr>
                <a:tableStyleId>{7E9639D4-E3E2-4D34-9284-5A2195B3D0D7}</a:tableStyleId>
              </a:tblPr>
              <a:tblGrid>
                <a:gridCol w="4199950"/>
                <a:gridCol w="2494800"/>
                <a:gridCol w="1023566"/>
              </a:tblGrid>
              <a:tr h="171419">
                <a:tc>
                  <a:txBody>
                    <a:bodyPr/>
                    <a:lstStyle/>
                    <a:p>
                      <a:pPr algn="ctr" fontAlgn="ctr"/>
                      <a:r>
                        <a:rPr lang="ja-JP" altLang="en-US" sz="100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施策</a:t>
                      </a:r>
                      <a:endParaRPr lang="ja-JP" altLang="en-US" sz="10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fontAlgn="ctr"/>
                      <a:r>
                        <a:rPr lang="ja-JP" altLang="en-US" sz="100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事業名</a:t>
                      </a:r>
                      <a:endParaRPr lang="ja-JP" altLang="en-US" sz="10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fontAlgn="ctr"/>
                      <a:r>
                        <a:rPr lang="ja-JP" altLang="en-US" sz="100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連携主体</a:t>
                      </a:r>
                      <a:endParaRPr lang="ja-JP" altLang="en-US" sz="10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r>
              <a:tr h="162307">
                <a:tc rowSpan="6">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400" b="1" i="0" u="sng"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町の特色を活かした教育環境の充実</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r>
                      <a:b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か年の重要業績評価指標（</a:t>
                      </a: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KPI</a:t>
                      </a:r>
                      <a:r>
                        <a:rPr lang="ja-JP" altLang="en-US"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ICT</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の活用により授業がよりわかると思う児童・生徒の割合（</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80%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b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・イベントの合計実施回数（平成</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年までの</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年間で</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回）</a:t>
                      </a:r>
                      <a:b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・イベントの合計参加者数（平成</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年までの</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年間で</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150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zh-TW"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ICT</a:t>
                      </a: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教育推進事業</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学</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62307">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小規模特認校制度の導入事業</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学</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62307">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松伏っ子わくわく体験教室実施事業</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学</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62307">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食育推進イベント事業</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学</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75067">
                <a:tc vMerge="1">
                  <a:txBody>
                    <a:bodyPr/>
                    <a:lstStyle/>
                    <a:p>
                      <a:endParaRPr kumimoji="1" lang="ja-JP" altLang="en-US"/>
                    </a:p>
                  </a:txBody>
                  <a:tcPr/>
                </a:tc>
                <a:tc>
                  <a:txBody>
                    <a:bodyPr/>
                    <a:lstStyle/>
                    <a:p>
                      <a:pPr algn="l"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はたらくおじさんおばさんとおしごとたいけん！</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事業</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産・官・学</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62307">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グリーンツーリズム促進事業（再掲）</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産・学・言</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62307">
                <a:tc rowSpan="7">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400" b="1" i="0" u="sng"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子育て世帯への支援</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r>
                      <a:b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か年の重要業績評価指標（</a:t>
                      </a: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KPI</a:t>
                      </a:r>
                      <a:r>
                        <a:rPr lang="ja-JP" altLang="en-US"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・各種イベントにおける普及啓発ブースへの子育て親子の来場者数（本年度：</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500</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b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・多子世帯保育料軽減事業により補助を行う児童数（</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b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・該当事業により助成を行う合計件数（平成</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年までの</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年間で</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件）</a:t>
                      </a:r>
                    </a:p>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親子で学ぶ防災知識普及啓発事業（先行型）</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官</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62307">
                <a:tc vMerge="1">
                  <a:txBody>
                    <a:bodyPr/>
                    <a:lstStyle/>
                    <a:p>
                      <a:endParaRPr kumimoji="1" lang="ja-JP" altLang="en-US"/>
                    </a:p>
                  </a:txBody>
                  <a:tcPr/>
                </a:tc>
                <a:tc>
                  <a:txBody>
                    <a:bodyPr/>
                    <a:lstStyle/>
                    <a:p>
                      <a:pPr algn="l"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多子世帯保育料軽減事業（先行型）（再掲）</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官</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62307">
                <a:tc vMerge="1">
                  <a:txBody>
                    <a:bodyPr/>
                    <a:lstStyle/>
                    <a:p>
                      <a:endParaRPr kumimoji="1" lang="ja-JP" altLang="en-US"/>
                    </a:p>
                  </a:txBody>
                  <a:tcPr/>
                </a:tc>
                <a:tc>
                  <a:txBody>
                    <a:bodyPr/>
                    <a:lstStyle/>
                    <a:p>
                      <a:pPr algn="l"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育児休業給付制度利用奨励事業（再掲）</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労</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62307">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子育て応援企業支援事業（再掲）</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官</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75067">
                <a:tc v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子育て世帯リフォーム・リノベーション促進</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再掲）</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官・金</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2307">
                <a:tc vMerge="1">
                  <a:txBody>
                    <a:bodyPr/>
                    <a:lstStyle/>
                    <a:p>
                      <a:endParaRPr kumimoji="1" lang="ja-JP" alt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育児休業給付制度利用奨励事業（再掲）</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労</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62307">
                <a:tc v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zh-TW"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公共交通支援事業</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官</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62307">
                <a:tc rowSpan="3">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400" b="1" i="0" u="sng"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多世代交流の場づくり</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r>
                      <a:b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か年の重要業績評価指標（</a:t>
                      </a: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KPI</a:t>
                      </a:r>
                      <a:r>
                        <a:rPr lang="ja-JP" altLang="en-US"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r>
                      <a:b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・子どもとの距離が縮まったと感じる人の割合（事業参加前と比べて増やす）</a:t>
                      </a:r>
                      <a:b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・児童</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歳から</a:t>
                      </a:r>
                      <a:r>
                        <a:rPr lang="en-US" altLang="ja-JP"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歳まで）の施設来館者数</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（本年度：</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1,500</a:t>
                      </a: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北部拠点活性化事業（先行型）</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官</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75067">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“笑顔で子育て”ふれあい健康づくり</a:t>
                      </a: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事業</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先行型）</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官</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9367">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地域多世代交流サロン設置支援事業</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学</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xmlns="" val="2604736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0"/>
            <a:ext cx="9144000" cy="93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タイトル 1"/>
          <p:cNvSpPr>
            <a:spLocks noGrp="1"/>
          </p:cNvSpPr>
          <p:nvPr>
            <p:ph type="title"/>
          </p:nvPr>
        </p:nvSpPr>
        <p:spPr>
          <a:xfrm>
            <a:off x="1" y="144603"/>
            <a:ext cx="8309403" cy="714374"/>
          </a:xfrm>
        </p:spPr>
        <p:txBody>
          <a:bodyPr>
            <a:noAutofit/>
          </a:bodyPr>
          <a:lstStyle/>
          <a:p>
            <a:r>
              <a:rPr lang="ja-JP" altLang="en-US" sz="2800" dirty="0"/>
              <a:t>総合戦略の基本目標と施策展開（資料</a:t>
            </a:r>
            <a:r>
              <a:rPr lang="en-US" altLang="ja-JP" sz="2800" dirty="0" smtClean="0"/>
              <a:t>2-2 </a:t>
            </a:r>
            <a:r>
              <a:rPr lang="en-US" altLang="ja-JP" sz="2800" dirty="0"/>
              <a:t>p.20-22</a:t>
            </a:r>
            <a:r>
              <a:rPr lang="ja-JP" altLang="en-US" sz="2800" dirty="0"/>
              <a:t>）</a:t>
            </a:r>
          </a:p>
        </p:txBody>
      </p:sp>
      <p:sp>
        <p:nvSpPr>
          <p:cNvPr id="7" name="正方形/長方形 6"/>
          <p:cNvSpPr/>
          <p:nvPr/>
        </p:nvSpPr>
        <p:spPr>
          <a:xfrm>
            <a:off x="8424000" y="6278400"/>
            <a:ext cx="1064525" cy="655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５</a:t>
            </a:r>
            <a:endParaRPr lang="ja-JP" altLang="en-US" dirty="0">
              <a:solidFill>
                <a:schemeClr val="tx1"/>
              </a:solidFill>
            </a:endParaRPr>
          </a:p>
        </p:txBody>
      </p:sp>
      <p:sp>
        <p:nvSpPr>
          <p:cNvPr id="23" name="Rectangle 19"/>
          <p:cNvSpPr>
            <a:spLocks noChangeArrowheads="1"/>
          </p:cNvSpPr>
          <p:nvPr/>
        </p:nvSpPr>
        <p:spPr bwMode="auto">
          <a:xfrm>
            <a:off x="2" y="43934"/>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4" name="Rectangle 35"/>
          <p:cNvSpPr>
            <a:spLocks noChangeArrowheads="1"/>
          </p:cNvSpPr>
          <p:nvPr/>
        </p:nvSpPr>
        <p:spPr bwMode="auto">
          <a:xfrm>
            <a:off x="2" y="501134"/>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4" name="グループ化 3"/>
          <p:cNvGrpSpPr/>
          <p:nvPr/>
        </p:nvGrpSpPr>
        <p:grpSpPr>
          <a:xfrm>
            <a:off x="183602" y="1002254"/>
            <a:ext cx="8816965" cy="5797916"/>
            <a:chOff x="87045" y="1002254"/>
            <a:chExt cx="4476750" cy="2693215"/>
          </a:xfrm>
        </p:grpSpPr>
        <p:sp>
          <p:nvSpPr>
            <p:cNvPr id="29" name="角丸四角形 28"/>
            <p:cNvSpPr/>
            <p:nvPr/>
          </p:nvSpPr>
          <p:spPr>
            <a:xfrm>
              <a:off x="87045" y="1151974"/>
              <a:ext cx="4476750" cy="2543495"/>
            </a:xfrm>
            <a:prstGeom prst="roundRect">
              <a:avLst/>
            </a:pr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600"/>
                </a:lnSpc>
              </a:pPr>
              <a:endParaRPr lang="ja-JP" altLang="en-US" sz="1050" kern="100" dirty="0">
                <a:ea typeface="ＭＳ 明朝" panose="02020609040205080304" pitchFamily="17" charset="-128"/>
                <a:cs typeface="Times New Roman" panose="02020603050405020304" pitchFamily="18" charset="0"/>
              </a:endParaRPr>
            </a:p>
          </p:txBody>
        </p:sp>
        <p:sp>
          <p:nvSpPr>
            <p:cNvPr id="30" name="角丸四角形 29"/>
            <p:cNvSpPr/>
            <p:nvPr/>
          </p:nvSpPr>
          <p:spPr>
            <a:xfrm>
              <a:off x="198127" y="1002254"/>
              <a:ext cx="900068" cy="323215"/>
            </a:xfrm>
            <a:prstGeom prst="roundRect">
              <a:avLst>
                <a:gd name="adj" fmla="val 13357"/>
              </a:avLst>
            </a:prstGeom>
            <a:solidFill>
              <a:schemeClr val="accent2">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2400"/>
                </a:lnSpc>
              </a:pPr>
              <a:r>
                <a:rPr lang="ja-JP" altLang="en-US" sz="1600" kern="100" dirty="0">
                  <a:solidFill>
                    <a:srgbClr val="000000"/>
                  </a:solidFill>
                  <a:ea typeface="HGPｺﾞｼｯｸE" panose="020B0900000000000000" pitchFamily="50" charset="-128"/>
                  <a:cs typeface="メイリオ" panose="020B0604030504040204" pitchFamily="50" charset="-128"/>
                </a:rPr>
                <a:t>まち</a:t>
              </a:r>
              <a:endParaRPr lang="ja-JP" altLang="en-US" sz="1050" kern="100" dirty="0">
                <a:ea typeface="ＭＳ 明朝" panose="02020609040205080304" pitchFamily="17" charset="-128"/>
                <a:cs typeface="Times New Roman" panose="02020603050405020304" pitchFamily="18" charset="0"/>
              </a:endParaRPr>
            </a:p>
          </p:txBody>
        </p:sp>
        <p:sp>
          <p:nvSpPr>
            <p:cNvPr id="25" name="角丸四角形 24"/>
            <p:cNvSpPr/>
            <p:nvPr/>
          </p:nvSpPr>
          <p:spPr>
            <a:xfrm>
              <a:off x="354134" y="1381457"/>
              <a:ext cx="3942829" cy="727733"/>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lnSpc>
                  <a:spcPts val="2000"/>
                </a:lnSpc>
              </a:pPr>
              <a:r>
                <a:rPr lang="ja-JP" altLang="en-US"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rPr>
                <a:t>町民ニーズに合った、生活利便性が向上するまちをつくる</a:t>
              </a:r>
              <a:endParaRPr lang="en-US" altLang="ja-JP" b="1" dirty="0">
                <a:solidFill>
                  <a:srgbClr val="000000"/>
                </a:solidFill>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lvl="0"/>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町域北部と、整備中の主要道路の結節点周辺を拠点として本町の弱みを補う事業を展開し、より快適に暮らせるまちづくりを目指します。</a:t>
              </a:r>
              <a:endParaRPr lang="ja-JP" altLang="en-US" sz="12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3" name="角丸四角形 32"/>
            <p:cNvSpPr/>
            <p:nvPr/>
          </p:nvSpPr>
          <p:spPr>
            <a:xfrm>
              <a:off x="391250" y="1766341"/>
              <a:ext cx="3905713" cy="331683"/>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spAutoFit/>
            </a:bodyPr>
            <a:lstStyle/>
            <a:p>
              <a:pPr>
                <a:lnSpc>
                  <a:spcPts val="1600"/>
                </a:lnSpc>
              </a:pPr>
              <a:r>
                <a:rPr lang="ja-JP" altLang="en-US" sz="1200" kern="100" dirty="0">
                  <a:solidFill>
                    <a:srgbClr val="000000"/>
                  </a:solidFill>
                  <a:ea typeface="HGPｺﾞｼｯｸE" panose="020B0900000000000000" pitchFamily="50" charset="-128"/>
                  <a:cs typeface="Times New Roman" panose="02020603050405020304" pitchFamily="18" charset="0"/>
                </a:rPr>
                <a:t>＜基本目標に対する数値目標（例）＞</a:t>
              </a:r>
              <a:endParaRPr lang="ja-JP" altLang="en-US" sz="1050" kern="100" dirty="0">
                <a:ea typeface="ＭＳ 明朝" panose="02020609040205080304" pitchFamily="17" charset="-128"/>
                <a:cs typeface="Times New Roman" panose="02020603050405020304" pitchFamily="18" charset="0"/>
              </a:endParaRPr>
            </a:p>
            <a:p>
              <a:r>
                <a:rPr lang="ja-JP" altLang="en-US" sz="1050" b="1" dirty="0">
                  <a:solidFill>
                    <a:schemeClr val="tx1"/>
                  </a:solidFill>
                </a:rPr>
                <a:t>〇町民意識調査による「公共施設の整備」に</a:t>
              </a:r>
              <a:r>
                <a:rPr lang="ja-JP" altLang="en-US" sz="1050" b="1" dirty="0" smtClean="0">
                  <a:solidFill>
                    <a:schemeClr val="tx1"/>
                  </a:solidFill>
                </a:rPr>
                <a:t>関する町民の満足度の割合 </a:t>
              </a:r>
              <a:r>
                <a:rPr lang="ja-JP" altLang="en-US" sz="1050" b="1" dirty="0">
                  <a:solidFill>
                    <a:schemeClr val="tx1"/>
                  </a:solidFill>
                </a:rPr>
                <a:t>（平成</a:t>
              </a:r>
              <a:r>
                <a:rPr lang="en-US" altLang="ja-JP" sz="1050" b="1" dirty="0">
                  <a:solidFill>
                    <a:schemeClr val="tx1"/>
                  </a:solidFill>
                </a:rPr>
                <a:t>27</a:t>
              </a:r>
              <a:r>
                <a:rPr lang="ja-JP" altLang="en-US" sz="1050" b="1" dirty="0">
                  <a:solidFill>
                    <a:schemeClr val="tx1"/>
                  </a:solidFill>
                </a:rPr>
                <a:t>年：</a:t>
              </a:r>
              <a:r>
                <a:rPr lang="en-US" altLang="ja-JP" sz="1050" b="1" dirty="0">
                  <a:solidFill>
                    <a:schemeClr val="tx1"/>
                  </a:solidFill>
                </a:rPr>
                <a:t>39.0</a:t>
              </a:r>
              <a:r>
                <a:rPr lang="ja-JP" altLang="en-US" sz="1050" b="1" dirty="0">
                  <a:solidFill>
                    <a:schemeClr val="tx1"/>
                  </a:solidFill>
                </a:rPr>
                <a:t>％→平成</a:t>
              </a:r>
              <a:r>
                <a:rPr lang="en-US" altLang="ja-JP" sz="1050" b="1" dirty="0">
                  <a:solidFill>
                    <a:schemeClr val="tx1"/>
                  </a:solidFill>
                </a:rPr>
                <a:t>31</a:t>
              </a:r>
              <a:r>
                <a:rPr lang="ja-JP" altLang="en-US" sz="1050" b="1" dirty="0">
                  <a:solidFill>
                    <a:schemeClr val="tx1"/>
                  </a:solidFill>
                </a:rPr>
                <a:t>年：</a:t>
              </a:r>
              <a:r>
                <a:rPr lang="en-US" altLang="ja-JP" sz="1050" b="1" dirty="0">
                  <a:solidFill>
                    <a:schemeClr val="tx1"/>
                  </a:solidFill>
                </a:rPr>
                <a:t>45.0</a:t>
              </a:r>
              <a:r>
                <a:rPr lang="ja-JP" altLang="en-US" sz="1050" b="1" dirty="0">
                  <a:solidFill>
                    <a:schemeClr val="tx1"/>
                  </a:solidFill>
                </a:rPr>
                <a:t>％）</a:t>
              </a:r>
            </a:p>
            <a:p>
              <a:r>
                <a:rPr lang="ja-JP" altLang="en-US" sz="1050" b="1" dirty="0">
                  <a:solidFill>
                    <a:schemeClr val="tx1"/>
                  </a:solidFill>
                </a:rPr>
                <a:t>〇町民意識調査による「行政サービス」に</a:t>
              </a:r>
              <a:r>
                <a:rPr lang="ja-JP" altLang="en-US" sz="1050" b="1" dirty="0" smtClean="0">
                  <a:solidFill>
                    <a:schemeClr val="tx1"/>
                  </a:solidFill>
                </a:rPr>
                <a:t>関する町民の満足度の割合（平成</a:t>
              </a:r>
              <a:r>
                <a:rPr lang="en-US" altLang="ja-JP" sz="1050" b="1" dirty="0">
                  <a:solidFill>
                    <a:schemeClr val="tx1"/>
                  </a:solidFill>
                </a:rPr>
                <a:t>27</a:t>
              </a:r>
              <a:r>
                <a:rPr lang="ja-JP" altLang="en-US" sz="1050" b="1" dirty="0">
                  <a:solidFill>
                    <a:schemeClr val="tx1"/>
                  </a:solidFill>
                </a:rPr>
                <a:t>年：</a:t>
              </a:r>
              <a:r>
                <a:rPr lang="en-US" altLang="ja-JP" sz="1050" b="1" dirty="0">
                  <a:solidFill>
                    <a:schemeClr val="tx1"/>
                  </a:solidFill>
                </a:rPr>
                <a:t>36.1</a:t>
              </a:r>
              <a:r>
                <a:rPr lang="ja-JP" altLang="en-US" sz="1050" b="1" dirty="0">
                  <a:solidFill>
                    <a:schemeClr val="tx1"/>
                  </a:solidFill>
                </a:rPr>
                <a:t>％→平成</a:t>
              </a:r>
              <a:r>
                <a:rPr lang="en-US" altLang="ja-JP" sz="1050" b="1" dirty="0">
                  <a:solidFill>
                    <a:schemeClr val="tx1"/>
                  </a:solidFill>
                </a:rPr>
                <a:t>31</a:t>
              </a:r>
              <a:r>
                <a:rPr lang="ja-JP" altLang="en-US" sz="1050" b="1" dirty="0">
                  <a:solidFill>
                    <a:schemeClr val="tx1"/>
                  </a:solidFill>
                </a:rPr>
                <a:t>年：</a:t>
              </a:r>
              <a:r>
                <a:rPr lang="en-US" altLang="ja-JP" sz="1050" b="1" dirty="0">
                  <a:solidFill>
                    <a:schemeClr val="tx1"/>
                  </a:solidFill>
                </a:rPr>
                <a:t>40.0</a:t>
              </a:r>
              <a:r>
                <a:rPr lang="ja-JP" altLang="en-US" sz="1050" b="1" dirty="0">
                  <a:solidFill>
                    <a:schemeClr val="tx1"/>
                  </a:solidFill>
                </a:rPr>
                <a:t>％）</a:t>
              </a:r>
            </a:p>
          </p:txBody>
        </p:sp>
      </p:grpSp>
      <p:graphicFrame>
        <p:nvGraphicFramePr>
          <p:cNvPr id="13" name="表 12"/>
          <p:cNvGraphicFramePr>
            <a:graphicFrameLocks noGrp="1"/>
          </p:cNvGraphicFramePr>
          <p:nvPr>
            <p:extLst>
              <p:ext uri="{D42A27DB-BD31-4B8C-83A1-F6EECF244321}">
                <p14:modId xmlns:p14="http://schemas.microsoft.com/office/powerpoint/2010/main" xmlns="" val="959686327"/>
              </p:ext>
            </p:extLst>
          </p:nvPr>
        </p:nvGraphicFramePr>
        <p:xfrm>
          <a:off x="709634" y="3418810"/>
          <a:ext cx="7719764" cy="3241378"/>
        </p:xfrm>
        <a:graphic>
          <a:graphicData uri="http://schemas.openxmlformats.org/drawingml/2006/table">
            <a:tbl>
              <a:tblPr>
                <a:tableStyleId>{7E9639D4-E3E2-4D34-9284-5A2195B3D0D7}</a:tableStyleId>
              </a:tblPr>
              <a:tblGrid>
                <a:gridCol w="4201200"/>
                <a:gridCol w="2494998"/>
                <a:gridCol w="1023566"/>
              </a:tblGrid>
              <a:tr h="228127">
                <a:tc>
                  <a:txBody>
                    <a:bodyPr/>
                    <a:lstStyle/>
                    <a:p>
                      <a:pPr algn="ctr" fontAlgn="ctr"/>
                      <a:r>
                        <a:rPr lang="ja-JP" altLang="en-US" sz="100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施策</a:t>
                      </a:r>
                      <a:endParaRPr lang="ja-JP" altLang="en-US" sz="10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fontAlgn="ctr"/>
                      <a:r>
                        <a:rPr lang="ja-JP" altLang="en-US" sz="100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事業名</a:t>
                      </a:r>
                      <a:endParaRPr lang="ja-JP" altLang="en-US" sz="10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fontAlgn="ctr"/>
                      <a:r>
                        <a:rPr lang="ja-JP" altLang="en-US" sz="100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連携主体</a:t>
                      </a:r>
                      <a:endParaRPr lang="ja-JP" altLang="en-US" sz="10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75000"/>
                        <a:lumOff val="25000"/>
                      </a:schemeClr>
                    </a:solidFill>
                  </a:tcPr>
                </a:tc>
              </a:tr>
              <a:tr h="429742">
                <a:tc rowSpan="4">
                  <a:txBody>
                    <a:bodyPr/>
                    <a:lstStyle/>
                    <a:p>
                      <a:pPr algn="l" fontAlgn="ctr"/>
                      <a:r>
                        <a:rPr lang="ja-JP" altLang="en-US" sz="1400" b="1" i="0" u="sng"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新たな拠点形成の推進</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か年の重要業績評価指標（</a:t>
                      </a: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KPI</a:t>
                      </a:r>
                      <a:r>
                        <a:rPr lang="ja-JP" altLang="en-US"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・児童（</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歳から</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歳まで）の施設来館者数（</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1,500</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p>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・農産物直売所への来場者数</a:t>
                      </a:r>
                      <a:endPar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（平成</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月～平成</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21,000</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北部拠点活性化事業（先行型）（再掲）</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官</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29742">
                <a:tc vMerge="1">
                  <a:txBody>
                    <a:bodyPr/>
                    <a:lstStyle/>
                    <a:p>
                      <a:endParaRPr kumimoji="1" lang="ja-JP" altLang="en-US"/>
                    </a:p>
                  </a:txBody>
                  <a:tcPr/>
                </a:tc>
                <a:tc>
                  <a:txBody>
                    <a:bodyPr/>
                    <a:lstStyle/>
                    <a:p>
                      <a:pPr algn="l" fontAlgn="ctr"/>
                      <a:r>
                        <a:rPr lang="zh-TW"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地産地消促進事業（先行型）</a:t>
                      </a:r>
                      <a:r>
                        <a:rPr lang="en-US" altLang="zh-TW"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zh-TW"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再掲</a:t>
                      </a:r>
                      <a:r>
                        <a:rPr lang="en-US" altLang="zh-TW"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産</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29742">
                <a:tc vMerge="1">
                  <a:txBody>
                    <a:bodyPr/>
                    <a:lstStyle/>
                    <a:p>
                      <a:endParaRPr kumimoji="1" lang="ja-JP" altLang="en-US"/>
                    </a:p>
                  </a:txBody>
                  <a:tcPr/>
                </a:tc>
                <a:tc>
                  <a:txBody>
                    <a:bodyPr/>
                    <a:lstStyle/>
                    <a:p>
                      <a:pPr algn="l" fontAlgn="ctr"/>
                      <a:r>
                        <a:rPr lang="zh-TW"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北部地域居住促進事業（再掲）</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官</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4325">
                <a:tc vMerge="1">
                  <a:txBody>
                    <a:bodyPr/>
                    <a:lstStyle/>
                    <a:p>
                      <a:pPr algn="l" fontAlgn="ct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065" marR="9065" marT="90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地域多世代交流サロン設置支援事業（再掲）</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学</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4325">
                <a:tc rowSpan="4">
                  <a:txBody>
                    <a:bodyPr/>
                    <a:lstStyle/>
                    <a:p>
                      <a:pPr algn="l" fontAlgn="ctr"/>
                      <a:r>
                        <a:rPr lang="ja-JP" altLang="en-US" sz="1400" b="1" i="0" u="sng"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交通基盤整備の推進</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か年の重要業績評価指標（</a:t>
                      </a: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KPI</a:t>
                      </a:r>
                      <a:r>
                        <a:rPr lang="ja-JP" altLang="en-US"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1"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・本年度の調査研究を踏まえた民間バス事業者への説明件数（２社）</a:t>
                      </a:r>
                    </a:p>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・本年度の調査研究を踏まえた企業への説明件数（企業誘致促進の</a:t>
                      </a:r>
                      <a:r>
                        <a:rPr lang="ja-JP" altLang="en-US" sz="1000" b="0" i="0" u="none" strike="noStrike" dirty="0" err="1"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た</a:t>
                      </a:r>
                      <a:endPar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め）（２社）</a:t>
                      </a:r>
                    </a:p>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・調査検討結果を活用した事業計画立案件数</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年までの</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年間で</a:t>
                      </a:r>
                      <a:r>
                        <a:rPr lang="en-US" altLang="ja-JP"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p>
                    <a:p>
                      <a:pPr algn="l" fontAlgn="ct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件）</a:t>
                      </a:r>
                    </a:p>
                  </a:txBody>
                  <a:tcPr marL="9065" marR="9065" marT="906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地域公共交通資源と「道の駅」の制度を活用した公共交通強化事業（先行型）（再掲）</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産・官・金</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4325">
                <a:tc vMerge="1">
                  <a:txBody>
                    <a:bodyPr/>
                    <a:lstStyle/>
                    <a:p>
                      <a:endParaRPr kumimoji="1" lang="ja-JP" altLang="en-US"/>
                    </a:p>
                  </a:txBody>
                  <a:tcPr/>
                </a:tc>
                <a:tc>
                  <a:txBody>
                    <a:bodyPr/>
                    <a:lstStyle/>
                    <a:p>
                      <a:pPr algn="l" fontAlgn="ctr"/>
                      <a:r>
                        <a:rPr lang="zh-TW"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新市街地整備促進事業（再掲）</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産・官・労・金</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4325">
                <a:tc vMerge="1">
                  <a:txBody>
                    <a:bodyPr/>
                    <a:lstStyle/>
                    <a:p>
                      <a:endParaRPr kumimoji="1" lang="ja-JP" altLang="en-US" dirty="0"/>
                    </a:p>
                  </a:txBody>
                  <a:tcPr/>
                </a:tc>
                <a:tc>
                  <a:txBody>
                    <a:bodyPr/>
                    <a:lstStyle/>
                    <a:p>
                      <a:pPr algn="l" fontAlgn="ctr"/>
                      <a:r>
                        <a:rPr lang="zh-TW"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企業誘致推進事業（再掲）</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産・官・労・金</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4325">
                <a:tc vMerge="1">
                  <a:txBody>
                    <a:bodyPr/>
                    <a:lstStyle/>
                    <a:p>
                      <a:endParaRPr kumimoji="1" lang="ja-JP" altLang="en-US"/>
                    </a:p>
                  </a:txBody>
                  <a:tcPr/>
                </a:tc>
                <a:tc>
                  <a:txBody>
                    <a:bodyPr/>
                    <a:lstStyle/>
                    <a:p>
                      <a:pPr algn="l" fontAlgn="ctr"/>
                      <a:r>
                        <a:rPr lang="zh-TW"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交通実態調査事業</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官</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xmlns="" val="1030060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2"/>
            <a:ext cx="9144000" cy="745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タイトル 1"/>
          <p:cNvSpPr>
            <a:spLocks noGrp="1"/>
          </p:cNvSpPr>
          <p:nvPr>
            <p:ph type="title"/>
          </p:nvPr>
        </p:nvSpPr>
        <p:spPr>
          <a:xfrm>
            <a:off x="0" y="122768"/>
            <a:ext cx="9144000" cy="499533"/>
          </a:xfrm>
        </p:spPr>
        <p:txBody>
          <a:bodyPr>
            <a:noAutofit/>
          </a:bodyPr>
          <a:lstStyle/>
          <a:p>
            <a:r>
              <a:rPr lang="ja-JP" altLang="en-US" sz="3000" dirty="0"/>
              <a:t>土地利用構想に関する重点施策</a:t>
            </a:r>
            <a:r>
              <a:rPr lang="ja-JP" altLang="en-US" sz="3200" dirty="0"/>
              <a:t>（資料</a:t>
            </a:r>
            <a:r>
              <a:rPr lang="en-US" altLang="ja-JP" sz="3200" dirty="0" smtClean="0"/>
              <a:t>2-2 p.23-27</a:t>
            </a:r>
            <a:r>
              <a:rPr lang="ja-JP" altLang="en-US" sz="3200" dirty="0" smtClean="0"/>
              <a:t>）</a:t>
            </a:r>
            <a:endParaRPr lang="ja-JP" altLang="en-US" sz="3000" dirty="0"/>
          </a:p>
        </p:txBody>
      </p:sp>
      <p:sp>
        <p:nvSpPr>
          <p:cNvPr id="5" name="タイトル 1"/>
          <p:cNvSpPr txBox="1">
            <a:spLocks/>
          </p:cNvSpPr>
          <p:nvPr/>
        </p:nvSpPr>
        <p:spPr>
          <a:xfrm>
            <a:off x="-41863" y="769030"/>
            <a:ext cx="8957733" cy="773257"/>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en-US" altLang="ja-JP" sz="2400" dirty="0"/>
          </a:p>
        </p:txBody>
      </p:sp>
      <p:cxnSp>
        <p:nvCxnSpPr>
          <p:cNvPr id="9" name="直線コネクタ 8"/>
          <p:cNvCxnSpPr/>
          <p:nvPr/>
        </p:nvCxnSpPr>
        <p:spPr>
          <a:xfrm>
            <a:off x="477004" y="1300601"/>
            <a:ext cx="2328951" cy="156810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タイトル 1"/>
          <p:cNvSpPr txBox="1">
            <a:spLocks/>
          </p:cNvSpPr>
          <p:nvPr/>
        </p:nvSpPr>
        <p:spPr>
          <a:xfrm>
            <a:off x="-41863" y="723490"/>
            <a:ext cx="8957733" cy="53157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en-US" altLang="ja-JP" sz="2400" dirty="0"/>
          </a:p>
        </p:txBody>
      </p:sp>
      <p:sp>
        <p:nvSpPr>
          <p:cNvPr id="25" name="テキスト ボックス 2"/>
          <p:cNvSpPr txBox="1">
            <a:spLocks noChangeArrowheads="1"/>
          </p:cNvSpPr>
          <p:nvPr/>
        </p:nvSpPr>
        <p:spPr bwMode="auto">
          <a:xfrm>
            <a:off x="183603" y="5981879"/>
            <a:ext cx="8431481" cy="738410"/>
          </a:xfrm>
          <a:prstGeom prst="rect">
            <a:avLst/>
          </a:prstGeom>
          <a:solidFill>
            <a:schemeClr val="accent1">
              <a:lumMod val="60000"/>
              <a:lumOff val="40000"/>
            </a:schemeClr>
          </a:solidFill>
          <a:ln w="19050">
            <a:solidFill>
              <a:schemeClr val="accent1"/>
            </a:solidFill>
            <a:miter lim="800000"/>
            <a:headEnd/>
            <a:tailEnd/>
          </a:ln>
        </p:spPr>
        <p:txBody>
          <a:bodyPr rot="0" vert="horz" wrap="square" lIns="91440" tIns="45720" rIns="91440" bIns="45720" anchor="t" anchorCtr="0">
            <a:noAutofit/>
          </a:bodyPr>
          <a:lstStyle/>
          <a:p>
            <a:pPr marL="133350" indent="-133350" algn="just">
              <a:lnSpc>
                <a:spcPts val="1800"/>
              </a:lnSpc>
            </a:pPr>
            <a:r>
              <a:rPr lang="ja-JP" altLang="en-US" sz="1600" kern="100" dirty="0">
                <a:latin typeface="Century" panose="02040604050505020304" pitchFamily="18" charset="0"/>
                <a:ea typeface="メイリオ" panose="020B0604030504040204" pitchFamily="50" charset="-128"/>
                <a:cs typeface="Times New Roman" panose="02020603050405020304" pitchFamily="18" charset="0"/>
              </a:rPr>
              <a:t>　</a:t>
            </a:r>
            <a:r>
              <a:rPr lang="ja-JP" altLang="en-US" sz="1600" kern="100" dirty="0" smtClean="0">
                <a:latin typeface="Century" panose="02040604050505020304" pitchFamily="18" charset="0"/>
                <a:ea typeface="メイリオ" panose="020B0604030504040204" pitchFamily="50" charset="-128"/>
                <a:cs typeface="Times New Roman" panose="02020603050405020304" pitchFamily="18" charset="0"/>
              </a:rPr>
              <a:t>第５次総合振興計画における土</a:t>
            </a:r>
            <a:r>
              <a:rPr lang="ja-JP" altLang="en-US" sz="1600" kern="100" dirty="0">
                <a:latin typeface="Century" panose="02040604050505020304" pitchFamily="18" charset="0"/>
                <a:ea typeface="メイリオ" panose="020B0604030504040204" pitchFamily="50" charset="-128"/>
                <a:cs typeface="Times New Roman" panose="02020603050405020304" pitchFamily="18" charset="0"/>
              </a:rPr>
              <a:t>地利用構想は、流入人口の受け皿の観点からも大変重要であることから、本総合戦略においても、土地利用構想に関する重点施策として位置づけます。</a:t>
            </a:r>
          </a:p>
        </p:txBody>
      </p:sp>
      <p:sp>
        <p:nvSpPr>
          <p:cNvPr id="26" name="タイトル 1"/>
          <p:cNvSpPr txBox="1">
            <a:spLocks/>
          </p:cNvSpPr>
          <p:nvPr/>
        </p:nvSpPr>
        <p:spPr>
          <a:xfrm>
            <a:off x="14935" y="867835"/>
            <a:ext cx="4294717" cy="166199"/>
          </a:xfrm>
          <a:prstGeom prst="rect">
            <a:avLst/>
          </a:prstGeom>
        </p:spPr>
        <p:txBody>
          <a:bodyPr vert="horz" wrap="square" lIns="91440" tIns="0" rIns="91440" bIns="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200" b="1" dirty="0"/>
              <a:t>土地利用構想図（第５次総合振興計画より）</a:t>
            </a:r>
            <a:endParaRPr lang="en-US" altLang="ja-JP" sz="1200" b="1" dirty="0"/>
          </a:p>
        </p:txBody>
      </p:sp>
      <p:sp>
        <p:nvSpPr>
          <p:cNvPr id="23" name="角丸四角形 22"/>
          <p:cNvSpPr/>
          <p:nvPr/>
        </p:nvSpPr>
        <p:spPr>
          <a:xfrm>
            <a:off x="4202111" y="1091806"/>
            <a:ext cx="4513950" cy="2546895"/>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2000"/>
              </a:lnSpc>
            </a:pPr>
            <a:r>
              <a:rPr lang="ja-JP" altLang="en-US" sz="1400" b="1" dirty="0">
                <a:solidFill>
                  <a:srgbClr val="000000"/>
                </a:solidFill>
                <a:latin typeface="+mn-ea"/>
                <a:cs typeface="Times New Roman" panose="02020603050405020304" pitchFamily="18" charset="0"/>
              </a:rPr>
              <a:t>①新市街地整備プロジェクト</a:t>
            </a:r>
            <a:endParaRPr lang="en-US" altLang="ja-JP" sz="1400" b="1" dirty="0">
              <a:solidFill>
                <a:srgbClr val="000000"/>
              </a:solidFill>
              <a:latin typeface="+mn-ea"/>
              <a:cs typeface="Times New Roman" panose="02020603050405020304" pitchFamily="18" charset="0"/>
            </a:endParaRPr>
          </a:p>
          <a:p>
            <a:pPr>
              <a:lnSpc>
                <a:spcPts val="2000"/>
              </a:lnSpc>
            </a:pPr>
            <a:r>
              <a:rPr lang="ja-JP" altLang="en-US" sz="10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都）東埼玉道路と（都）浦和野田線が結節する松伏インターチェンジ周辺を、「職住近接と核づくりによる新市街地区域」として位置づけ、職住近接をめざした新たな人口増加の受け皿とともに新たな雇用の場を創出する産業集積を進めていきます。</a:t>
            </a:r>
            <a:endParaRPr lang="en-US" altLang="ja-JP" sz="10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9388" indent="-179388">
              <a:spcBef>
                <a:spcPts val="600"/>
              </a:spcBef>
            </a:pP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○産業系土地利用の推進に向けた新市街地整備構想の検討</a:t>
            </a:r>
          </a:p>
          <a:p>
            <a:pPr marL="179388" indent="-179388">
              <a:spcBef>
                <a:spcPts val="600"/>
              </a:spcBef>
            </a:pP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○新たな町のシンボルとなりコミュニティの要となる核</a:t>
            </a:r>
            <a:r>
              <a:rPr lang="ja-JP" altLang="en-US" sz="12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拠点の創出</a:t>
            </a:r>
            <a:endParaRPr lang="en-US" altLang="ja-JP" sz="12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marL="179388" indent="-179388">
              <a:spcBef>
                <a:spcPts val="600"/>
              </a:spcBef>
            </a:pPr>
            <a:r>
              <a:rPr lang="ja-JP" altLang="en-US" sz="12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○工業集積地域の整備促進</a:t>
            </a:r>
            <a:endParaRPr lang="en-US" altLang="ja-JP"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角丸四角形 23"/>
          <p:cNvSpPr/>
          <p:nvPr/>
        </p:nvSpPr>
        <p:spPr>
          <a:xfrm>
            <a:off x="4202111" y="3696473"/>
            <a:ext cx="4513950" cy="2090863"/>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2000"/>
              </a:lnSpc>
            </a:pPr>
            <a:r>
              <a:rPr lang="ja-JP" altLang="en-US" sz="1400" b="1" dirty="0">
                <a:solidFill>
                  <a:srgbClr val="000000"/>
                </a:solidFill>
                <a:latin typeface="+mj-ea"/>
                <a:ea typeface="+mj-ea"/>
                <a:cs typeface="Times New Roman" panose="02020603050405020304" pitchFamily="18" charset="0"/>
              </a:rPr>
              <a:t>②まつぶし北部活性化プロジェクト</a:t>
            </a:r>
            <a:endParaRPr lang="en-US" altLang="ja-JP" sz="1400" b="1" dirty="0">
              <a:solidFill>
                <a:srgbClr val="000000"/>
              </a:solidFill>
              <a:latin typeface="+mj-ea"/>
              <a:ea typeface="+mj-ea"/>
              <a:cs typeface="Times New Roman" panose="02020603050405020304" pitchFamily="18" charset="0"/>
            </a:endParaRPr>
          </a:p>
          <a:p>
            <a:pPr>
              <a:lnSpc>
                <a:spcPts val="2000"/>
              </a:lnSpc>
            </a:pPr>
            <a:r>
              <a:rPr lang="ja-JP" altLang="en-US" sz="10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老人福祉センターとその周辺地域を「北部地区の拠点」として位置付け、多くの町民が集える憩いの場としての機能を充実させ、地域の活性化を図ります。</a:t>
            </a:r>
            <a:endParaRPr lang="en-US" altLang="ja-JP" sz="105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r>
              <a:rPr lang="ja-JP"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○行政サービスの拡充及び多くの住民が交流する機会の提供</a:t>
            </a:r>
          </a:p>
          <a:p>
            <a:pPr>
              <a:spcBef>
                <a:spcPts val="600"/>
              </a:spcBef>
            </a:pPr>
            <a:r>
              <a:rPr lang="ja-JP"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○北部地区の活性化の推進及び利便性の向上に向けた取組み</a:t>
            </a:r>
          </a:p>
          <a:p>
            <a:pPr>
              <a:spcBef>
                <a:spcPts val="600"/>
              </a:spcBef>
            </a:pPr>
            <a:r>
              <a:rPr lang="ja-JP"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○北部地域への居住促進</a:t>
            </a:r>
          </a:p>
          <a:p>
            <a:pPr>
              <a:spcBef>
                <a:spcPts val="600"/>
              </a:spcBef>
            </a:pPr>
            <a:r>
              <a:rPr lang="ja-JP"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○ＩＣＴ教育の推進・小規模特認校の検討</a:t>
            </a:r>
          </a:p>
        </p:txBody>
      </p:sp>
      <p:sp>
        <p:nvSpPr>
          <p:cNvPr id="31" name="正方形/長方形 30"/>
          <p:cNvSpPr/>
          <p:nvPr/>
        </p:nvSpPr>
        <p:spPr>
          <a:xfrm>
            <a:off x="8424000" y="6278400"/>
            <a:ext cx="1064525" cy="655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６</a:t>
            </a:r>
            <a:endParaRPr lang="ja-JP" altLang="en-US" dirty="0">
              <a:solidFill>
                <a:schemeClr val="tx1"/>
              </a:solidFill>
            </a:endParaRPr>
          </a:p>
        </p:txBody>
      </p:sp>
      <p:grpSp>
        <p:nvGrpSpPr>
          <p:cNvPr id="20" name="グループ化 19"/>
          <p:cNvGrpSpPr/>
          <p:nvPr/>
        </p:nvGrpSpPr>
        <p:grpSpPr>
          <a:xfrm>
            <a:off x="187676" y="1092112"/>
            <a:ext cx="3893846" cy="4763753"/>
            <a:chOff x="0" y="0"/>
            <a:chExt cx="5131435" cy="5398770"/>
          </a:xfrm>
        </p:grpSpPr>
        <p:pic>
          <p:nvPicPr>
            <p:cNvPr id="22" name="図 2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5131435" cy="5398770"/>
            </a:xfrm>
            <a:prstGeom prst="rect">
              <a:avLst/>
            </a:prstGeom>
            <a:ln w="3175">
              <a:solidFill>
                <a:schemeClr val="tx1"/>
              </a:solidFill>
            </a:ln>
          </p:spPr>
        </p:pic>
        <p:grpSp>
          <p:nvGrpSpPr>
            <p:cNvPr id="27" name="グループ化 26"/>
            <p:cNvGrpSpPr/>
            <p:nvPr/>
          </p:nvGrpSpPr>
          <p:grpSpPr>
            <a:xfrm>
              <a:off x="1880559" y="1121434"/>
              <a:ext cx="1114663" cy="2823836"/>
              <a:chOff x="0" y="0"/>
              <a:chExt cx="1114663" cy="2823836"/>
            </a:xfrm>
          </p:grpSpPr>
          <p:sp>
            <p:nvSpPr>
              <p:cNvPr id="28" name="テキスト ボックス 13"/>
              <p:cNvSpPr txBox="1"/>
              <p:nvPr/>
            </p:nvSpPr>
            <p:spPr>
              <a:xfrm>
                <a:off x="0" y="0"/>
                <a:ext cx="1114663" cy="35419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kern="100" dirty="0">
                    <a:effectLst>
                      <a:glow rad="63500">
                        <a:schemeClr val="bg1"/>
                      </a:glow>
                    </a:effectLst>
                    <a:ea typeface="HGSｺﾞｼｯｸE" panose="020B0900000000000000" pitchFamily="50" charset="-128"/>
                    <a:cs typeface="Times New Roman" panose="02020603050405020304" pitchFamily="18" charset="0"/>
                  </a:rPr>
                  <a:t>北部地区</a:t>
                </a:r>
                <a:endParaRPr lang="ja-JP" sz="900" kern="100" dirty="0">
                  <a:effectLst/>
                  <a:ea typeface="HGSｺﾞｼｯｸE" panose="020B0900000000000000" pitchFamily="50" charset="-128"/>
                  <a:cs typeface="Times New Roman" panose="02020603050405020304" pitchFamily="18" charset="0"/>
                </a:endParaRPr>
              </a:p>
            </p:txBody>
          </p:sp>
          <p:sp>
            <p:nvSpPr>
              <p:cNvPr id="29" name="フリーフォーム 28"/>
              <p:cNvSpPr/>
              <p:nvPr/>
            </p:nvSpPr>
            <p:spPr>
              <a:xfrm>
                <a:off x="40943" y="1699146"/>
                <a:ext cx="789709" cy="1124690"/>
              </a:xfrm>
              <a:custGeom>
                <a:avLst/>
                <a:gdLst>
                  <a:gd name="connsiteX0" fmla="*/ 11875 w 789709"/>
                  <a:gd name="connsiteY0" fmla="*/ 451262 h 1092530"/>
                  <a:gd name="connsiteX1" fmla="*/ 0 w 789709"/>
                  <a:gd name="connsiteY1" fmla="*/ 380010 h 1092530"/>
                  <a:gd name="connsiteX2" fmla="*/ 249382 w 789709"/>
                  <a:gd name="connsiteY2" fmla="*/ 279070 h 1092530"/>
                  <a:gd name="connsiteX3" fmla="*/ 546265 w 789709"/>
                  <a:gd name="connsiteY3" fmla="*/ 71252 h 1092530"/>
                  <a:gd name="connsiteX4" fmla="*/ 700644 w 789709"/>
                  <a:gd name="connsiteY4" fmla="*/ 0 h 1092530"/>
                  <a:gd name="connsiteX5" fmla="*/ 736270 w 789709"/>
                  <a:gd name="connsiteY5" fmla="*/ 95003 h 1092530"/>
                  <a:gd name="connsiteX6" fmla="*/ 789709 w 789709"/>
                  <a:gd name="connsiteY6" fmla="*/ 71252 h 1092530"/>
                  <a:gd name="connsiteX7" fmla="*/ 736270 w 789709"/>
                  <a:gd name="connsiteY7" fmla="*/ 219694 h 1092530"/>
                  <a:gd name="connsiteX8" fmla="*/ 712519 w 789709"/>
                  <a:gd name="connsiteY8" fmla="*/ 344385 h 1092530"/>
                  <a:gd name="connsiteX9" fmla="*/ 599704 w 789709"/>
                  <a:gd name="connsiteY9" fmla="*/ 362197 h 1092530"/>
                  <a:gd name="connsiteX10" fmla="*/ 540327 w 789709"/>
                  <a:gd name="connsiteY10" fmla="*/ 837210 h 1092530"/>
                  <a:gd name="connsiteX11" fmla="*/ 516577 w 789709"/>
                  <a:gd name="connsiteY11" fmla="*/ 1086592 h 1092530"/>
                  <a:gd name="connsiteX12" fmla="*/ 332509 w 789709"/>
                  <a:gd name="connsiteY12" fmla="*/ 1092530 h 1092530"/>
                  <a:gd name="connsiteX13" fmla="*/ 338447 w 789709"/>
                  <a:gd name="connsiteY13" fmla="*/ 1003465 h 1092530"/>
                  <a:gd name="connsiteX14" fmla="*/ 255319 w 789709"/>
                  <a:gd name="connsiteY14" fmla="*/ 581891 h 1092530"/>
                  <a:gd name="connsiteX15" fmla="*/ 237506 w 789709"/>
                  <a:gd name="connsiteY15" fmla="*/ 528452 h 1092530"/>
                  <a:gd name="connsiteX16" fmla="*/ 47501 w 789709"/>
                  <a:gd name="connsiteY16" fmla="*/ 570016 h 1092530"/>
                  <a:gd name="connsiteX17" fmla="*/ 11875 w 789709"/>
                  <a:gd name="connsiteY17" fmla="*/ 451262 h 1092530"/>
                  <a:gd name="connsiteX0" fmla="*/ 11875 w 789709"/>
                  <a:gd name="connsiteY0" fmla="*/ 451262 h 1163989"/>
                  <a:gd name="connsiteX1" fmla="*/ 0 w 789709"/>
                  <a:gd name="connsiteY1" fmla="*/ 380010 h 1163989"/>
                  <a:gd name="connsiteX2" fmla="*/ 249382 w 789709"/>
                  <a:gd name="connsiteY2" fmla="*/ 279070 h 1163989"/>
                  <a:gd name="connsiteX3" fmla="*/ 546265 w 789709"/>
                  <a:gd name="connsiteY3" fmla="*/ 71252 h 1163989"/>
                  <a:gd name="connsiteX4" fmla="*/ 700644 w 789709"/>
                  <a:gd name="connsiteY4" fmla="*/ 0 h 1163989"/>
                  <a:gd name="connsiteX5" fmla="*/ 736270 w 789709"/>
                  <a:gd name="connsiteY5" fmla="*/ 95003 h 1163989"/>
                  <a:gd name="connsiteX6" fmla="*/ 789709 w 789709"/>
                  <a:gd name="connsiteY6" fmla="*/ 71252 h 1163989"/>
                  <a:gd name="connsiteX7" fmla="*/ 736270 w 789709"/>
                  <a:gd name="connsiteY7" fmla="*/ 219694 h 1163989"/>
                  <a:gd name="connsiteX8" fmla="*/ 712519 w 789709"/>
                  <a:gd name="connsiteY8" fmla="*/ 344385 h 1163989"/>
                  <a:gd name="connsiteX9" fmla="*/ 599704 w 789709"/>
                  <a:gd name="connsiteY9" fmla="*/ 362197 h 1163989"/>
                  <a:gd name="connsiteX10" fmla="*/ 540327 w 789709"/>
                  <a:gd name="connsiteY10" fmla="*/ 837210 h 1163989"/>
                  <a:gd name="connsiteX11" fmla="*/ 516577 w 789709"/>
                  <a:gd name="connsiteY11" fmla="*/ 1086592 h 1163989"/>
                  <a:gd name="connsiteX12" fmla="*/ 327744 w 789709"/>
                  <a:gd name="connsiteY12" fmla="*/ 1163989 h 1163989"/>
                  <a:gd name="connsiteX13" fmla="*/ 338447 w 789709"/>
                  <a:gd name="connsiteY13" fmla="*/ 1003465 h 1163989"/>
                  <a:gd name="connsiteX14" fmla="*/ 255319 w 789709"/>
                  <a:gd name="connsiteY14" fmla="*/ 581891 h 1163989"/>
                  <a:gd name="connsiteX15" fmla="*/ 237506 w 789709"/>
                  <a:gd name="connsiteY15" fmla="*/ 528452 h 1163989"/>
                  <a:gd name="connsiteX16" fmla="*/ 47501 w 789709"/>
                  <a:gd name="connsiteY16" fmla="*/ 570016 h 1163989"/>
                  <a:gd name="connsiteX17" fmla="*/ 11875 w 789709"/>
                  <a:gd name="connsiteY17" fmla="*/ 451262 h 1163989"/>
                  <a:gd name="connsiteX0" fmla="*/ 11875 w 789709"/>
                  <a:gd name="connsiteY0" fmla="*/ 451262 h 1172319"/>
                  <a:gd name="connsiteX1" fmla="*/ 0 w 789709"/>
                  <a:gd name="connsiteY1" fmla="*/ 380010 h 1172319"/>
                  <a:gd name="connsiteX2" fmla="*/ 249382 w 789709"/>
                  <a:gd name="connsiteY2" fmla="*/ 279070 h 1172319"/>
                  <a:gd name="connsiteX3" fmla="*/ 546265 w 789709"/>
                  <a:gd name="connsiteY3" fmla="*/ 71252 h 1172319"/>
                  <a:gd name="connsiteX4" fmla="*/ 700644 w 789709"/>
                  <a:gd name="connsiteY4" fmla="*/ 0 h 1172319"/>
                  <a:gd name="connsiteX5" fmla="*/ 736270 w 789709"/>
                  <a:gd name="connsiteY5" fmla="*/ 95003 h 1172319"/>
                  <a:gd name="connsiteX6" fmla="*/ 789709 w 789709"/>
                  <a:gd name="connsiteY6" fmla="*/ 71252 h 1172319"/>
                  <a:gd name="connsiteX7" fmla="*/ 736270 w 789709"/>
                  <a:gd name="connsiteY7" fmla="*/ 219694 h 1172319"/>
                  <a:gd name="connsiteX8" fmla="*/ 712519 w 789709"/>
                  <a:gd name="connsiteY8" fmla="*/ 344385 h 1172319"/>
                  <a:gd name="connsiteX9" fmla="*/ 599704 w 789709"/>
                  <a:gd name="connsiteY9" fmla="*/ 362197 h 1172319"/>
                  <a:gd name="connsiteX10" fmla="*/ 540327 w 789709"/>
                  <a:gd name="connsiteY10" fmla="*/ 837210 h 1172319"/>
                  <a:gd name="connsiteX11" fmla="*/ 511812 w 789709"/>
                  <a:gd name="connsiteY11" fmla="*/ 1172319 h 1172319"/>
                  <a:gd name="connsiteX12" fmla="*/ 327744 w 789709"/>
                  <a:gd name="connsiteY12" fmla="*/ 1163989 h 1172319"/>
                  <a:gd name="connsiteX13" fmla="*/ 338447 w 789709"/>
                  <a:gd name="connsiteY13" fmla="*/ 1003465 h 1172319"/>
                  <a:gd name="connsiteX14" fmla="*/ 255319 w 789709"/>
                  <a:gd name="connsiteY14" fmla="*/ 581891 h 1172319"/>
                  <a:gd name="connsiteX15" fmla="*/ 237506 w 789709"/>
                  <a:gd name="connsiteY15" fmla="*/ 528452 h 1172319"/>
                  <a:gd name="connsiteX16" fmla="*/ 47501 w 789709"/>
                  <a:gd name="connsiteY16" fmla="*/ 570016 h 1172319"/>
                  <a:gd name="connsiteX17" fmla="*/ 11875 w 789709"/>
                  <a:gd name="connsiteY17" fmla="*/ 451262 h 1172319"/>
                  <a:gd name="connsiteX0" fmla="*/ 11875 w 789709"/>
                  <a:gd name="connsiteY0" fmla="*/ 451262 h 1163989"/>
                  <a:gd name="connsiteX1" fmla="*/ 0 w 789709"/>
                  <a:gd name="connsiteY1" fmla="*/ 380010 h 1163989"/>
                  <a:gd name="connsiteX2" fmla="*/ 249382 w 789709"/>
                  <a:gd name="connsiteY2" fmla="*/ 279070 h 1163989"/>
                  <a:gd name="connsiteX3" fmla="*/ 546265 w 789709"/>
                  <a:gd name="connsiteY3" fmla="*/ 71252 h 1163989"/>
                  <a:gd name="connsiteX4" fmla="*/ 700644 w 789709"/>
                  <a:gd name="connsiteY4" fmla="*/ 0 h 1163989"/>
                  <a:gd name="connsiteX5" fmla="*/ 736270 w 789709"/>
                  <a:gd name="connsiteY5" fmla="*/ 95003 h 1163989"/>
                  <a:gd name="connsiteX6" fmla="*/ 789709 w 789709"/>
                  <a:gd name="connsiteY6" fmla="*/ 71252 h 1163989"/>
                  <a:gd name="connsiteX7" fmla="*/ 736270 w 789709"/>
                  <a:gd name="connsiteY7" fmla="*/ 219694 h 1163989"/>
                  <a:gd name="connsiteX8" fmla="*/ 712519 w 789709"/>
                  <a:gd name="connsiteY8" fmla="*/ 344385 h 1163989"/>
                  <a:gd name="connsiteX9" fmla="*/ 599704 w 789709"/>
                  <a:gd name="connsiteY9" fmla="*/ 362197 h 1163989"/>
                  <a:gd name="connsiteX10" fmla="*/ 540327 w 789709"/>
                  <a:gd name="connsiteY10" fmla="*/ 837210 h 1163989"/>
                  <a:gd name="connsiteX11" fmla="*/ 516576 w 789709"/>
                  <a:gd name="connsiteY11" fmla="*/ 1124690 h 1163989"/>
                  <a:gd name="connsiteX12" fmla="*/ 327744 w 789709"/>
                  <a:gd name="connsiteY12" fmla="*/ 1163989 h 1163989"/>
                  <a:gd name="connsiteX13" fmla="*/ 338447 w 789709"/>
                  <a:gd name="connsiteY13" fmla="*/ 1003465 h 1163989"/>
                  <a:gd name="connsiteX14" fmla="*/ 255319 w 789709"/>
                  <a:gd name="connsiteY14" fmla="*/ 581891 h 1163989"/>
                  <a:gd name="connsiteX15" fmla="*/ 237506 w 789709"/>
                  <a:gd name="connsiteY15" fmla="*/ 528452 h 1163989"/>
                  <a:gd name="connsiteX16" fmla="*/ 47501 w 789709"/>
                  <a:gd name="connsiteY16" fmla="*/ 570016 h 1163989"/>
                  <a:gd name="connsiteX17" fmla="*/ 11875 w 789709"/>
                  <a:gd name="connsiteY17" fmla="*/ 451262 h 1163989"/>
                  <a:gd name="connsiteX0" fmla="*/ 11875 w 789709"/>
                  <a:gd name="connsiteY0" fmla="*/ 451262 h 1124690"/>
                  <a:gd name="connsiteX1" fmla="*/ 0 w 789709"/>
                  <a:gd name="connsiteY1" fmla="*/ 380010 h 1124690"/>
                  <a:gd name="connsiteX2" fmla="*/ 249382 w 789709"/>
                  <a:gd name="connsiteY2" fmla="*/ 279070 h 1124690"/>
                  <a:gd name="connsiteX3" fmla="*/ 546265 w 789709"/>
                  <a:gd name="connsiteY3" fmla="*/ 71252 h 1124690"/>
                  <a:gd name="connsiteX4" fmla="*/ 700644 w 789709"/>
                  <a:gd name="connsiteY4" fmla="*/ 0 h 1124690"/>
                  <a:gd name="connsiteX5" fmla="*/ 736270 w 789709"/>
                  <a:gd name="connsiteY5" fmla="*/ 95003 h 1124690"/>
                  <a:gd name="connsiteX6" fmla="*/ 789709 w 789709"/>
                  <a:gd name="connsiteY6" fmla="*/ 71252 h 1124690"/>
                  <a:gd name="connsiteX7" fmla="*/ 736270 w 789709"/>
                  <a:gd name="connsiteY7" fmla="*/ 219694 h 1124690"/>
                  <a:gd name="connsiteX8" fmla="*/ 712519 w 789709"/>
                  <a:gd name="connsiteY8" fmla="*/ 344385 h 1124690"/>
                  <a:gd name="connsiteX9" fmla="*/ 599704 w 789709"/>
                  <a:gd name="connsiteY9" fmla="*/ 362197 h 1124690"/>
                  <a:gd name="connsiteX10" fmla="*/ 540327 w 789709"/>
                  <a:gd name="connsiteY10" fmla="*/ 837210 h 1124690"/>
                  <a:gd name="connsiteX11" fmla="*/ 516576 w 789709"/>
                  <a:gd name="connsiteY11" fmla="*/ 1124690 h 1124690"/>
                  <a:gd name="connsiteX12" fmla="*/ 342038 w 789709"/>
                  <a:gd name="connsiteY12" fmla="*/ 1111600 h 1124690"/>
                  <a:gd name="connsiteX13" fmla="*/ 338447 w 789709"/>
                  <a:gd name="connsiteY13" fmla="*/ 1003465 h 1124690"/>
                  <a:gd name="connsiteX14" fmla="*/ 255319 w 789709"/>
                  <a:gd name="connsiteY14" fmla="*/ 581891 h 1124690"/>
                  <a:gd name="connsiteX15" fmla="*/ 237506 w 789709"/>
                  <a:gd name="connsiteY15" fmla="*/ 528452 h 1124690"/>
                  <a:gd name="connsiteX16" fmla="*/ 47501 w 789709"/>
                  <a:gd name="connsiteY16" fmla="*/ 570016 h 1124690"/>
                  <a:gd name="connsiteX17" fmla="*/ 11875 w 789709"/>
                  <a:gd name="connsiteY17" fmla="*/ 451262 h 1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89709" h="1124690">
                    <a:moveTo>
                      <a:pt x="11875" y="451262"/>
                    </a:moveTo>
                    <a:lnTo>
                      <a:pt x="0" y="380010"/>
                    </a:lnTo>
                    <a:lnTo>
                      <a:pt x="249382" y="279070"/>
                    </a:lnTo>
                    <a:lnTo>
                      <a:pt x="546265" y="71252"/>
                    </a:lnTo>
                    <a:lnTo>
                      <a:pt x="700644" y="0"/>
                    </a:lnTo>
                    <a:lnTo>
                      <a:pt x="736270" y="95003"/>
                    </a:lnTo>
                    <a:lnTo>
                      <a:pt x="789709" y="71252"/>
                    </a:lnTo>
                    <a:lnTo>
                      <a:pt x="736270" y="219694"/>
                    </a:lnTo>
                    <a:lnTo>
                      <a:pt x="712519" y="344385"/>
                    </a:lnTo>
                    <a:lnTo>
                      <a:pt x="599704" y="362197"/>
                    </a:lnTo>
                    <a:lnTo>
                      <a:pt x="540327" y="837210"/>
                    </a:lnTo>
                    <a:lnTo>
                      <a:pt x="516576" y="1124690"/>
                    </a:lnTo>
                    <a:lnTo>
                      <a:pt x="342038" y="1111600"/>
                    </a:lnTo>
                    <a:lnTo>
                      <a:pt x="338447" y="1003465"/>
                    </a:lnTo>
                    <a:lnTo>
                      <a:pt x="255319" y="581891"/>
                    </a:lnTo>
                    <a:lnTo>
                      <a:pt x="237506" y="528452"/>
                    </a:lnTo>
                    <a:lnTo>
                      <a:pt x="47501" y="570016"/>
                    </a:lnTo>
                    <a:lnTo>
                      <a:pt x="11875" y="451262"/>
                    </a:lnTo>
                    <a:close/>
                  </a:path>
                </a:pathLst>
              </a:custGeom>
              <a:noFill/>
              <a:ln w="19050">
                <a:solidFill>
                  <a:schemeClr val="tx1"/>
                </a:solidFill>
                <a:prstDash val="sysDot"/>
              </a:ln>
              <a:effectLst>
                <a:glow rad="38100">
                  <a:schemeClr val="bg1">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テキスト ボックス 18"/>
              <p:cNvSpPr txBox="1"/>
              <p:nvPr/>
            </p:nvSpPr>
            <p:spPr>
              <a:xfrm>
                <a:off x="0" y="1614913"/>
                <a:ext cx="1032778" cy="35419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kern="100" dirty="0">
                    <a:effectLst>
                      <a:glow rad="63500">
                        <a:schemeClr val="bg1"/>
                      </a:glow>
                    </a:effectLst>
                    <a:ea typeface="HGSｺﾞｼｯｸE" panose="020B0900000000000000" pitchFamily="50" charset="-128"/>
                    <a:cs typeface="Times New Roman" panose="02020603050405020304" pitchFamily="18" charset="0"/>
                  </a:rPr>
                  <a:t>新市街地</a:t>
                </a:r>
                <a:endParaRPr lang="ja-JP" sz="900" kern="100" dirty="0">
                  <a:effectLst/>
                  <a:ea typeface="HGSｺﾞｼｯｸE" panose="020B0900000000000000" pitchFamily="50" charset="-128"/>
                  <a:cs typeface="Times New Roman" panose="02020603050405020304" pitchFamily="18" charset="0"/>
                </a:endParaRPr>
              </a:p>
            </p:txBody>
          </p:sp>
        </p:grpSp>
      </p:grpSp>
    </p:spTree>
    <p:extLst>
      <p:ext uri="{BB962C8B-B14F-4D97-AF65-F5344CB8AC3E}">
        <p14:creationId xmlns:p14="http://schemas.microsoft.com/office/powerpoint/2010/main" xmlns="" val="33204417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0"/>
            <a:ext cx="9144000" cy="93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タイトル 1"/>
          <p:cNvSpPr>
            <a:spLocks noGrp="1"/>
          </p:cNvSpPr>
          <p:nvPr>
            <p:ph type="title"/>
          </p:nvPr>
        </p:nvSpPr>
        <p:spPr>
          <a:xfrm>
            <a:off x="0" y="144603"/>
            <a:ext cx="9558938" cy="714374"/>
          </a:xfrm>
        </p:spPr>
        <p:txBody>
          <a:bodyPr>
            <a:noAutofit/>
          </a:bodyPr>
          <a:lstStyle/>
          <a:p>
            <a:r>
              <a:rPr lang="ja-JP" altLang="en-US" sz="3200" dirty="0"/>
              <a:t>総合戦略推進にあたっての視点と</a:t>
            </a:r>
            <a:r>
              <a:rPr lang="en-US" altLang="ja-JP" sz="3200" dirty="0"/>
              <a:t/>
            </a:r>
            <a:br>
              <a:rPr lang="en-US" altLang="ja-JP" sz="3200" dirty="0"/>
            </a:br>
            <a:r>
              <a:rPr lang="ja-JP" altLang="en-US" sz="3200" dirty="0"/>
              <a:t>６年目以降の方向性</a:t>
            </a:r>
            <a:r>
              <a:rPr lang="en-US" altLang="ja-JP" sz="3200" dirty="0"/>
              <a:t>(</a:t>
            </a:r>
            <a:r>
              <a:rPr lang="ja-JP" altLang="en-US" sz="3200" dirty="0"/>
              <a:t>資料</a:t>
            </a:r>
            <a:r>
              <a:rPr lang="en-US" altLang="ja-JP" sz="3200" dirty="0" smtClean="0"/>
              <a:t>2-2 p.28-29)</a:t>
            </a:r>
            <a:endParaRPr lang="ja-JP" altLang="en-US" sz="3200" dirty="0"/>
          </a:p>
        </p:txBody>
      </p:sp>
      <p:sp>
        <p:nvSpPr>
          <p:cNvPr id="12" name="タイトル 1"/>
          <p:cNvSpPr txBox="1">
            <a:spLocks/>
          </p:cNvSpPr>
          <p:nvPr/>
        </p:nvSpPr>
        <p:spPr>
          <a:xfrm>
            <a:off x="54907" y="1003580"/>
            <a:ext cx="9144000" cy="61357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en-US" altLang="ja-JP" sz="3200" dirty="0"/>
          </a:p>
        </p:txBody>
      </p:sp>
      <p:sp>
        <p:nvSpPr>
          <p:cNvPr id="25" name="正方形/長方形 24"/>
          <p:cNvSpPr/>
          <p:nvPr/>
        </p:nvSpPr>
        <p:spPr>
          <a:xfrm>
            <a:off x="8424000" y="6278400"/>
            <a:ext cx="1064525" cy="6550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７</a:t>
            </a:r>
            <a:endParaRPr lang="ja-JP" altLang="en-US" dirty="0">
              <a:solidFill>
                <a:schemeClr val="tx1"/>
              </a:solidFill>
            </a:endParaRPr>
          </a:p>
        </p:txBody>
      </p:sp>
      <p:sp>
        <p:nvSpPr>
          <p:cNvPr id="92" name="角丸四角形 91"/>
          <p:cNvSpPr/>
          <p:nvPr/>
        </p:nvSpPr>
        <p:spPr>
          <a:xfrm>
            <a:off x="369024" y="1978247"/>
            <a:ext cx="2821853" cy="333260"/>
          </a:xfrm>
          <a:prstGeom prst="round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魅力ある田園都市の形成</a:t>
            </a:r>
          </a:p>
        </p:txBody>
      </p:sp>
      <p:sp>
        <p:nvSpPr>
          <p:cNvPr id="93" name="角丸四角形 92"/>
          <p:cNvSpPr/>
          <p:nvPr/>
        </p:nvSpPr>
        <p:spPr>
          <a:xfrm>
            <a:off x="3081809" y="1997235"/>
            <a:ext cx="2430648" cy="306467"/>
          </a:xfrm>
          <a:prstGeom prst="round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spAutoFit/>
          </a:bodyPr>
          <a:lstStyle/>
          <a:p>
            <a:pPr algn="ct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新たな市街地の形成</a:t>
            </a:r>
          </a:p>
        </p:txBody>
      </p:sp>
      <p:sp>
        <p:nvSpPr>
          <p:cNvPr id="94" name="角丸四角形 93"/>
          <p:cNvSpPr/>
          <p:nvPr/>
        </p:nvSpPr>
        <p:spPr>
          <a:xfrm>
            <a:off x="5850455" y="1987667"/>
            <a:ext cx="2619843" cy="306467"/>
          </a:xfrm>
          <a:prstGeom prst="round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spAutoFit/>
          </a:bodyPr>
          <a:lstStyle/>
          <a:p>
            <a:pPr algn="ct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プロモーションの強化</a:t>
            </a:r>
          </a:p>
        </p:txBody>
      </p:sp>
      <p:sp>
        <p:nvSpPr>
          <p:cNvPr id="39" name="角丸四角形 38"/>
          <p:cNvSpPr/>
          <p:nvPr/>
        </p:nvSpPr>
        <p:spPr>
          <a:xfrm>
            <a:off x="183600" y="1025059"/>
            <a:ext cx="8640000" cy="2718002"/>
          </a:xfrm>
          <a:prstGeom prst="round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rtlCol="0" anchor="t"/>
          <a:lstStyle/>
          <a:p>
            <a:r>
              <a:rPr lang="ja-JP" altLang="en-US" sz="1600" u="sng" dirty="0">
                <a:latin typeface="+mn-ea"/>
                <a:cs typeface="メイリオ" panose="020B0604030504040204" pitchFamily="50" charset="-128"/>
              </a:rPr>
              <a:t>総合戦略推進にあたっての視点</a:t>
            </a:r>
          </a:p>
        </p:txBody>
      </p:sp>
      <p:sp>
        <p:nvSpPr>
          <p:cNvPr id="40" name="角丸四角形 39"/>
          <p:cNvSpPr/>
          <p:nvPr/>
        </p:nvSpPr>
        <p:spPr>
          <a:xfrm>
            <a:off x="272231" y="1783399"/>
            <a:ext cx="3969263" cy="540737"/>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産官学金労言住との連携</a:t>
            </a:r>
          </a:p>
        </p:txBody>
      </p:sp>
      <p:sp>
        <p:nvSpPr>
          <p:cNvPr id="41" name="角丸四角形 40"/>
          <p:cNvSpPr/>
          <p:nvPr/>
        </p:nvSpPr>
        <p:spPr>
          <a:xfrm>
            <a:off x="305282" y="2572818"/>
            <a:ext cx="3980279" cy="51990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ＰＤＣＡサイクルによる進行の管理</a:t>
            </a:r>
          </a:p>
        </p:txBody>
      </p:sp>
      <p:sp>
        <p:nvSpPr>
          <p:cNvPr id="38" name="角丸四角形 37"/>
          <p:cNvSpPr/>
          <p:nvPr/>
        </p:nvSpPr>
        <p:spPr>
          <a:xfrm>
            <a:off x="183600" y="3826288"/>
            <a:ext cx="8640000" cy="1980462"/>
          </a:xfrm>
          <a:prstGeom prst="round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tIns="0" rtlCol="0" anchor="t"/>
          <a:lstStyle/>
          <a:p>
            <a:r>
              <a:rPr lang="ja-JP" altLang="en-US" sz="1600" u="sng" dirty="0">
                <a:latin typeface="+mn-ea"/>
                <a:cs typeface="メイリオ" panose="020B0604030504040204" pitchFamily="50" charset="-128"/>
              </a:rPr>
              <a:t>６年目以降の方向性</a:t>
            </a:r>
          </a:p>
        </p:txBody>
      </p:sp>
      <p:sp>
        <p:nvSpPr>
          <p:cNvPr id="43" name="角丸四角形 42"/>
          <p:cNvSpPr/>
          <p:nvPr/>
        </p:nvSpPr>
        <p:spPr>
          <a:xfrm>
            <a:off x="449974" y="4256550"/>
            <a:ext cx="8146296" cy="34668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36000" rIns="91440" bIns="0" numCol="1" spcCol="0" rtlCol="0" fromWordArt="0" anchor="ctr" anchorCtr="0" forceAA="0" compatLnSpc="1">
            <a:prstTxWarp prst="textNoShape">
              <a:avLst/>
            </a:prstTxWarp>
            <a:spAutoFit/>
          </a:bodyPr>
          <a:lstStyle/>
          <a:p>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・町</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民の転出の歯止めと子育て世代を中心とした新たな転入の呼び込み</a:t>
            </a:r>
          </a:p>
        </p:txBody>
      </p:sp>
      <p:sp>
        <p:nvSpPr>
          <p:cNvPr id="48" name="角丸四角形 47"/>
          <p:cNvSpPr/>
          <p:nvPr/>
        </p:nvSpPr>
        <p:spPr>
          <a:xfrm>
            <a:off x="449974" y="4673515"/>
            <a:ext cx="8146296" cy="34668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36000" rIns="91440" bIns="0" numCol="1" spcCol="0" rtlCol="0" fromWordArt="0" anchor="ctr" anchorCtr="0" forceAA="0" compatLnSpc="1">
            <a:prstTxWarp prst="textNoShape">
              <a:avLst/>
            </a:prstTxWarp>
            <a:spAutoFit/>
          </a:bodyPr>
          <a:lstStyle/>
          <a:p>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・学</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生世代にとって、町の魅力を感じ、定住してもらえるような施策の推進</a:t>
            </a:r>
          </a:p>
        </p:txBody>
      </p:sp>
      <p:sp>
        <p:nvSpPr>
          <p:cNvPr id="49" name="角丸四角形 48"/>
          <p:cNvSpPr/>
          <p:nvPr/>
        </p:nvSpPr>
        <p:spPr>
          <a:xfrm>
            <a:off x="449974" y="5090482"/>
            <a:ext cx="8146296" cy="6531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36000" rIns="91440" bIns="0" numCol="1" spcCol="0" rtlCol="0" fromWordArt="0" anchor="ctr" anchorCtr="0" forceAA="0" compatLnSpc="1">
            <a:prstTxWarp prst="textNoShape">
              <a:avLst/>
            </a:prstTxWarp>
            <a:spAutoFit/>
          </a:bodyPr>
          <a:lstStyle/>
          <a:p>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家に若い家族を呼び、松伏町での同居を促すような、子育てに対す</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る</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支援</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と高齢世代への魅力ある施策の推進</a:t>
            </a:r>
          </a:p>
        </p:txBody>
      </p:sp>
      <p:sp>
        <p:nvSpPr>
          <p:cNvPr id="50" name="テキスト ボックス 2"/>
          <p:cNvSpPr txBox="1">
            <a:spLocks noChangeArrowheads="1"/>
          </p:cNvSpPr>
          <p:nvPr/>
        </p:nvSpPr>
        <p:spPr bwMode="auto">
          <a:xfrm>
            <a:off x="183600" y="5875114"/>
            <a:ext cx="8640000" cy="764014"/>
          </a:xfrm>
          <a:prstGeom prst="rect">
            <a:avLst/>
          </a:prstGeom>
          <a:solidFill>
            <a:schemeClr val="accent1">
              <a:lumMod val="60000"/>
              <a:lumOff val="40000"/>
            </a:schemeClr>
          </a:solidFill>
          <a:ln w="19050">
            <a:solidFill>
              <a:schemeClr val="accent1"/>
            </a:solidFill>
            <a:miter lim="800000"/>
            <a:headEnd/>
            <a:tailEnd/>
          </a:ln>
        </p:spPr>
        <p:txBody>
          <a:bodyPr rot="0" vert="horz" wrap="square" lIns="91440" tIns="45720" rIns="91440" bIns="45720" anchor="t" anchorCtr="0">
            <a:noAutofit/>
          </a:bodyPr>
          <a:lstStyle/>
          <a:p>
            <a:pPr marL="133350" indent="-133350" algn="just">
              <a:lnSpc>
                <a:spcPts val="1800"/>
              </a:lnSpc>
            </a:pPr>
            <a:r>
              <a:rPr lang="ja-JP" altLang="en-US" sz="1600" kern="100" dirty="0">
                <a:latin typeface="Century" panose="02040604050505020304" pitchFamily="18" charset="0"/>
                <a:ea typeface="メイリオ" panose="020B0604030504040204" pitchFamily="50" charset="-128"/>
                <a:cs typeface="Times New Roman" panose="02020603050405020304" pitchFamily="18" charset="0"/>
              </a:rPr>
              <a:t>　総合</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戦略を進めていくうえで</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は、「産官学金労言住との連携」や「ＰＤＣＡサイクルによる進行の管理」</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の視点を重視していきます。</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また</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６年目以降は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総合戦略の流れを受け継いだ</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方向性に基づくまちづくりに取り組みます。</a:t>
            </a:r>
          </a:p>
          <a:p>
            <a:pPr marL="133350" indent="-133350" algn="just">
              <a:lnSpc>
                <a:spcPts val="1800"/>
              </a:lnSpc>
            </a:pPr>
            <a:endParaRPr lang="ja-JP" altLang="en-US" sz="1600" kern="100" dirty="0">
              <a:latin typeface="Century" panose="02040604050505020304" pitchFamily="18" charset="0"/>
              <a:ea typeface="メイリオ" panose="020B0604030504040204" pitchFamily="50" charset="-128"/>
              <a:cs typeface="Times New Roman" panose="02020603050405020304" pitchFamily="18" charset="0"/>
            </a:endParaRPr>
          </a:p>
        </p:txBody>
      </p:sp>
      <p:grpSp>
        <p:nvGrpSpPr>
          <p:cNvPr id="18" name="グループ化 17"/>
          <p:cNvGrpSpPr/>
          <p:nvPr/>
        </p:nvGrpSpPr>
        <p:grpSpPr>
          <a:xfrm>
            <a:off x="4335668" y="1057620"/>
            <a:ext cx="4257489" cy="2655065"/>
            <a:chOff x="3152932" y="1040809"/>
            <a:chExt cx="4506495" cy="3322380"/>
          </a:xfrm>
        </p:grpSpPr>
        <p:sp>
          <p:nvSpPr>
            <p:cNvPr id="19" name="テキスト ボックス 2"/>
            <p:cNvSpPr txBox="1">
              <a:spLocks noChangeArrowheads="1"/>
            </p:cNvSpPr>
            <p:nvPr/>
          </p:nvSpPr>
          <p:spPr bwMode="auto">
            <a:xfrm>
              <a:off x="3152932" y="1040809"/>
              <a:ext cx="4506495" cy="3322380"/>
            </a:xfrm>
            <a:prstGeom prst="rect">
              <a:avLst/>
            </a:prstGeom>
            <a:solidFill>
              <a:srgbClr val="BDD6EE"/>
            </a:solidFill>
            <a:ln w="12700">
              <a:solidFill>
                <a:srgbClr val="5B9BD5"/>
              </a:solidFill>
              <a:miter lim="800000"/>
              <a:headEnd/>
              <a:tailEnd/>
            </a:ln>
          </p:spPr>
          <p:txBody>
            <a:bodyPr vert="horz" wrap="square" lIns="91440" tIns="45720" rIns="91440" bIns="45720" numCol="1" anchor="t" anchorCtr="0" compatLnSpc="1">
              <a:prstTxWarp prst="textNoShape">
                <a:avLst/>
              </a:prstTxWarp>
            </a:bodyPr>
            <a:lstStyle/>
            <a:p>
              <a:pPr algn="ctr" eaLnBrk="0" fontAlgn="base" hangingPunct="0">
                <a:spcBef>
                  <a:spcPct val="0"/>
                </a:spcBef>
                <a:spcAft>
                  <a:spcPct val="0"/>
                </a:spcAft>
              </a:pPr>
              <a:r>
                <a:rPr kumimoji="0" lang="ja-JP" altLang="ja-JP" sz="1100" b="1"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kumimoji="0" lang="ja-JP" altLang="ja-JP" sz="1100" b="1" dirty="0">
                  <a:solidFill>
                    <a:srgbClr val="FF505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まち・ひと・しごと創生総合戦略審議会</a:t>
              </a:r>
              <a:r>
                <a:rPr kumimoji="0" lang="ja-JP" altLang="ja-JP" sz="1100" b="1" dirty="0">
                  <a:latin typeface="HG丸ｺﾞｼｯｸM-PRO" panose="020F0600000000000000" pitchFamily="50" charset="-128"/>
                  <a:ea typeface="HG丸ｺﾞｼｯｸM-PRO" panose="020F0600000000000000" pitchFamily="50" charset="-128"/>
                  <a:cs typeface="Times New Roman" panose="02020603050405020304" pitchFamily="18" charset="0"/>
                </a:rPr>
                <a:t>」による進行の管理</a:t>
              </a:r>
              <a:endParaRPr kumimoji="0" lang="en-US" altLang="ja-JP" sz="1100" b="1"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0" algn="ctr" eaLnBrk="0" fontAlgn="base" hangingPunct="0">
                <a:spcBef>
                  <a:spcPct val="0"/>
                </a:spcBef>
                <a:spcAft>
                  <a:spcPct val="0"/>
                </a:spcAft>
              </a:pPr>
              <a:r>
                <a:rPr kumimoji="0" lang="ja-JP" altLang="ja-JP" sz="14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産・官・学・金・労・言・住</a:t>
              </a:r>
              <a:endParaRPr kumimoji="0" lang="ja-JP" altLang="ja-JP" sz="1400" dirty="0">
                <a:latin typeface="Arial" panose="020B0604020202020204" pitchFamily="34" charset="0"/>
              </a:endParaRPr>
            </a:p>
          </p:txBody>
        </p:sp>
        <p:graphicFrame>
          <p:nvGraphicFramePr>
            <p:cNvPr id="20" name="図表 19"/>
            <p:cNvGraphicFramePr>
              <a:graphicFrameLocks/>
            </p:cNvGraphicFramePr>
            <p:nvPr>
              <p:extLst/>
            </p:nvPr>
          </p:nvGraphicFramePr>
          <p:xfrm>
            <a:off x="4149404" y="1619815"/>
            <a:ext cx="3393412" cy="20816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1" name="四角形吹き出し 3"/>
            <p:cNvSpPr>
              <a:spLocks noChangeArrowheads="1"/>
            </p:cNvSpPr>
            <p:nvPr/>
          </p:nvSpPr>
          <p:spPr bwMode="auto">
            <a:xfrm>
              <a:off x="6451383" y="1846055"/>
              <a:ext cx="1161400" cy="365125"/>
            </a:xfrm>
            <a:prstGeom prst="wedgeRectCallout">
              <a:avLst>
                <a:gd name="adj1" fmla="val -65417"/>
                <a:gd name="adj2" fmla="val 9890"/>
              </a:avLst>
            </a:prstGeom>
            <a:solidFill>
              <a:srgbClr val="F7CAAC"/>
            </a:solidFill>
            <a:ln w="12700">
              <a:solidFill>
                <a:srgbClr val="FFFFFF"/>
              </a:solidFill>
              <a:miter lim="800000"/>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ct val="0"/>
                </a:spcAft>
              </a:pPr>
              <a:r>
                <a:rPr kumimoji="0" lang="ja-JP" altLang="ja-JP" sz="9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総合戦略の策定</a:t>
              </a:r>
              <a:endParaRPr kumimoji="0" lang="ja-JP" altLang="ja-JP" dirty="0">
                <a:latin typeface="Arial" panose="020B0604020202020204" pitchFamily="34" charset="0"/>
              </a:endParaRPr>
            </a:p>
          </p:txBody>
        </p:sp>
        <p:sp>
          <p:nvSpPr>
            <p:cNvPr id="22" name="四角形吹き出し 15"/>
            <p:cNvSpPr>
              <a:spLocks noChangeArrowheads="1"/>
            </p:cNvSpPr>
            <p:nvPr/>
          </p:nvSpPr>
          <p:spPr bwMode="auto">
            <a:xfrm>
              <a:off x="6609351" y="3705889"/>
              <a:ext cx="999066" cy="326496"/>
            </a:xfrm>
            <a:prstGeom prst="wedgeRectCallout">
              <a:avLst>
                <a:gd name="adj1" fmla="val -42243"/>
                <a:gd name="adj2" fmla="val -137542"/>
              </a:avLst>
            </a:prstGeom>
            <a:solidFill>
              <a:srgbClr val="AEAAAA"/>
            </a:solidFill>
            <a:ln w="12700">
              <a:solidFill>
                <a:srgbClr val="FFFFFF"/>
              </a:solidFill>
              <a:miter lim="800000"/>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ct val="0"/>
                </a:spcAft>
              </a:pPr>
              <a:r>
                <a:rPr kumimoji="0" lang="ja-JP" altLang="ja-JP" sz="9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施策の実施</a:t>
              </a:r>
              <a:endParaRPr kumimoji="0" lang="ja-JP" altLang="ja-JP" dirty="0">
                <a:latin typeface="Arial" panose="020B0604020202020204" pitchFamily="34" charset="0"/>
              </a:endParaRPr>
            </a:p>
          </p:txBody>
        </p:sp>
        <p:sp>
          <p:nvSpPr>
            <p:cNvPr id="23" name="四角形吹き出し 16"/>
            <p:cNvSpPr>
              <a:spLocks noChangeArrowheads="1"/>
            </p:cNvSpPr>
            <p:nvPr/>
          </p:nvSpPr>
          <p:spPr bwMode="auto">
            <a:xfrm>
              <a:off x="3228170" y="3636960"/>
              <a:ext cx="1935761" cy="555625"/>
            </a:xfrm>
            <a:prstGeom prst="wedgeRectCallout">
              <a:avLst>
                <a:gd name="adj1" fmla="val 59472"/>
                <a:gd name="adj2" fmla="val -53348"/>
              </a:avLst>
            </a:prstGeom>
            <a:solidFill>
              <a:srgbClr val="FFE599"/>
            </a:solidFill>
            <a:ln w="12700">
              <a:solidFill>
                <a:srgbClr val="FFFFFF"/>
              </a:solidFill>
              <a:miter lim="800000"/>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ct val="0"/>
                </a:spcAft>
              </a:pPr>
              <a:r>
                <a:rPr kumimoji="0" lang="ja-JP" altLang="ja-JP" sz="9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目標指標（</a:t>
              </a:r>
              <a:r>
                <a:rPr kumimoji="0" lang="en-US" altLang="ja-JP" sz="9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KPI</a:t>
              </a:r>
              <a:r>
                <a:rPr kumimoji="0" lang="ja-JP" altLang="en-US" sz="9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）の達成状況、事業実施にあたっての課題等を評価・検証</a:t>
              </a:r>
              <a:endParaRPr kumimoji="0" lang="ja-JP" altLang="en-US" dirty="0">
                <a:latin typeface="Arial" panose="020B0604020202020204" pitchFamily="34" charset="0"/>
              </a:endParaRPr>
            </a:p>
          </p:txBody>
        </p:sp>
        <p:sp>
          <p:nvSpPr>
            <p:cNvPr id="26" name="四角形吹き出し 17"/>
            <p:cNvSpPr>
              <a:spLocks noChangeArrowheads="1"/>
            </p:cNvSpPr>
            <p:nvPr/>
          </p:nvSpPr>
          <p:spPr bwMode="auto">
            <a:xfrm>
              <a:off x="3216507" y="1832268"/>
              <a:ext cx="1900777" cy="504405"/>
            </a:xfrm>
            <a:prstGeom prst="wedgeRectCallout">
              <a:avLst>
                <a:gd name="adj1" fmla="val 35709"/>
                <a:gd name="adj2" fmla="val 66910"/>
              </a:avLst>
            </a:prstGeom>
            <a:solidFill>
              <a:srgbClr val="8EAADB"/>
            </a:solidFill>
            <a:ln w="12700">
              <a:solidFill>
                <a:srgbClr val="FFFFFF"/>
              </a:solidFill>
              <a:miter lim="800000"/>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ct val="0"/>
                </a:spcAft>
              </a:pPr>
              <a:r>
                <a:rPr kumimoji="0" lang="ja-JP" altLang="ja-JP" sz="900" dirty="0">
                  <a:solidFill>
                    <a:srgbClr val="000000"/>
                  </a:solidFill>
                  <a:latin typeface="Century" panose="02040604050505020304" pitchFamily="18" charset="0"/>
                  <a:ea typeface="HGSｺﾞｼｯｸE" panose="020B0900000000000000" pitchFamily="50" charset="-128"/>
                  <a:cs typeface="Times New Roman" panose="02020603050405020304" pitchFamily="18" charset="0"/>
                </a:rPr>
                <a:t>各事業の評価・検討に基づく、総合戦略改訂に向けた提言</a:t>
              </a:r>
              <a:endParaRPr kumimoji="0" lang="ja-JP" altLang="ja-JP" dirty="0">
                <a:latin typeface="Arial" panose="020B0604020202020204" pitchFamily="34" charset="0"/>
              </a:endParaRPr>
            </a:p>
          </p:txBody>
        </p:sp>
      </p:grpSp>
    </p:spTree>
    <p:extLst>
      <p:ext uri="{BB962C8B-B14F-4D97-AF65-F5344CB8AC3E}">
        <p14:creationId xmlns:p14="http://schemas.microsoft.com/office/powerpoint/2010/main" xmlns="" val="40520513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413</TotalTime>
  <Words>3012</Words>
  <Application>Microsoft Office PowerPoint</Application>
  <PresentationFormat>画面に合わせる (4:3)</PresentationFormat>
  <Paragraphs>285</Paragraphs>
  <Slides>8</Slides>
  <Notes>7</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松伏町 まち・ひと・しごと創生総合戦略</vt:lpstr>
      <vt:lpstr>松伏町まち・ひと・しごと創生総合戦略の考え方 （資料2-2 p.1-9）</vt:lpstr>
      <vt:lpstr>総合戦略の基本目標と施策展開①（資料2-2 p.10-12）</vt:lpstr>
      <vt:lpstr>総合戦略の基本目標と施策展開②（資料2-2 p.13-15）</vt:lpstr>
      <vt:lpstr>総合戦略の基本目標と施策展開③（資料2-2 p.16-19）</vt:lpstr>
      <vt:lpstr>総合戦略の基本目標と施策展開（資料2-2 p.20-22）</vt:lpstr>
      <vt:lpstr>土地利用構想に関する重点施策（資料2-2 p.23-27）</vt:lpstr>
      <vt:lpstr>総合戦略推進にあたっての視点と ６年目以降の方向性(資料2-2 p.28-29)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昭和㈱樋口智哉</dc:creator>
  <cp:lastModifiedBy>Administrator</cp:lastModifiedBy>
  <cp:revision>37</cp:revision>
  <dcterms:created xsi:type="dcterms:W3CDTF">2015-10-28T07:27:28Z</dcterms:created>
  <dcterms:modified xsi:type="dcterms:W3CDTF">2016-02-18T03:27:16Z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