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6" r:id="rId5"/>
    <p:sldId id="267" r:id="rId6"/>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FFA9FF"/>
    <a:srgbClr val="FF00FF"/>
    <a:srgbClr val="FFCCFF"/>
    <a:srgbClr val="0070C0"/>
    <a:srgbClr val="FFDCFF"/>
    <a:srgbClr val="D2FFD2"/>
    <a:srgbClr val="D2DCE6"/>
    <a:srgbClr val="C8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44" autoAdjust="0"/>
    <p:restoredTop sz="96067" autoAdjust="0"/>
  </p:normalViewPr>
  <p:slideViewPr>
    <p:cSldViewPr>
      <p:cViewPr varScale="1">
        <p:scale>
          <a:sx n="77" d="100"/>
          <a:sy n="77" d="100"/>
        </p:scale>
        <p:origin x="3774" y="102"/>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2020/11/16</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1321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71471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864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3"/>
          <p:cNvSpPr txBox="1">
            <a:spLocks noChangeArrowheads="1"/>
          </p:cNvSpPr>
          <p:nvPr/>
        </p:nvSpPr>
        <p:spPr bwMode="auto">
          <a:xfrm>
            <a:off x="129212" y="9211813"/>
            <a:ext cx="5760641" cy="285834"/>
          </a:xfrm>
          <a:prstGeom prst="rect">
            <a:avLst/>
          </a:prstGeom>
          <a:noFill/>
          <a:ln w="9525">
            <a:noFill/>
            <a:miter lim="800000"/>
            <a:headEnd/>
            <a:tailEnd/>
          </a:ln>
        </p:spPr>
        <p:txBody>
          <a:bodyPr wrap="square" lIns="100191" tIns="50095" rIns="100191" bIns="50095">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は、お住まいの市区町村へお問い合わせください。</a:t>
            </a:r>
          </a:p>
        </p:txBody>
      </p:sp>
      <p:sp>
        <p:nvSpPr>
          <p:cNvPr id="21" name="正方形/長方形 20"/>
          <p:cNvSpPr/>
          <p:nvPr/>
        </p:nvSpPr>
        <p:spPr>
          <a:xfrm>
            <a:off x="218622" y="9490969"/>
            <a:ext cx="6763656" cy="693071"/>
          </a:xfrm>
          <a:prstGeom prst="rect">
            <a:avLst/>
          </a:prstGeom>
          <a:noFill/>
          <a:ln w="63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　</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51394" y="2879843"/>
            <a:ext cx="6677061" cy="1435508"/>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これまで、障害基礎年金等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給して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いる方は</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を上回る</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手当を受給できませんでしたが、令和３年３月分の手当以降は、</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額が障害</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年金の</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子の加算部分の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額を上回る場合、その差額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児童扶養手当として</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できる</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よう</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になります。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 </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国民年金法に基づく障害基礎</a:t>
            </a: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年金、労働者災害補償保険法による障害補償年金など</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marL="0" marR="0" lvl="0" indent="0" algn="ctr" defTabSz="1001908" rtl="0" eaLnBrk="1" fontAlgn="base" latinLnBrk="0" hangingPunct="1">
              <a:lnSpc>
                <a:spcPts val="1600"/>
              </a:lnSpc>
              <a:spcBef>
                <a:spcPct val="0"/>
              </a:spcBef>
              <a:spcAft>
                <a:spcPct val="0"/>
              </a:spcAft>
              <a:buClrTx/>
              <a:buSzTx/>
              <a:buFontTx/>
              <a:buNone/>
              <a:tabLst/>
              <a:defRPr/>
            </a:pP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80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ja-JP" altLang="en-US" sz="2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29213" y="2348986"/>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5" name="正方形/長方形 24"/>
          <p:cNvSpPr/>
          <p:nvPr/>
        </p:nvSpPr>
        <p:spPr>
          <a:xfrm>
            <a:off x="129212" y="2353896"/>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0" name="テキスト ボックス 39"/>
          <p:cNvSpPr txBox="1"/>
          <p:nvPr/>
        </p:nvSpPr>
        <p:spPr>
          <a:xfrm>
            <a:off x="267919" y="2352170"/>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１．児童扶養手当と調整する障害基礎年金等の範囲が変わります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97334" y="178222"/>
            <a:ext cx="3739706" cy="307777"/>
          </a:xfrm>
          <a:prstGeom prst="rect">
            <a:avLst/>
          </a:prstGeom>
          <a:noFill/>
        </p:spPr>
        <p:txBody>
          <a:bodyPr wrap="square" rtlCol="0">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33CC33"/>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ひとり親のご家庭の方へ、大切なお知らせ</a:t>
            </a:r>
            <a:endParaRPr kumimoji="1" lang="ja-JP" altLang="en-US" sz="1400" b="1" i="0" u="none" strike="noStrike" kern="1200" cap="none" spc="0" normalizeH="0" baseline="0" noProof="0" dirty="0">
              <a:ln>
                <a:noFill/>
              </a:ln>
              <a:solidFill>
                <a:srgbClr val="33CC33"/>
              </a:solidFill>
              <a:effectLst/>
              <a:uLnTx/>
              <a:uFillTx/>
              <a:latin typeface="Calibri"/>
              <a:ea typeface="ＭＳ Ｐゴシック" panose="020B0600070205080204" pitchFamily="50" charset="-128"/>
              <a:cs typeface="+mn-cs"/>
            </a:endParaRPr>
          </a:p>
        </p:txBody>
      </p:sp>
      <p:sp>
        <p:nvSpPr>
          <p:cNvPr id="28" name="Rectangle 5"/>
          <p:cNvSpPr>
            <a:spLocks noChangeArrowheads="1"/>
          </p:cNvSpPr>
          <p:nvPr/>
        </p:nvSpPr>
        <p:spPr bwMode="auto">
          <a:xfrm>
            <a:off x="617755" y="1613268"/>
            <a:ext cx="6118889" cy="562833"/>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a:t>
            </a:r>
            <a:r>
              <a:rPr kumimoji="1" lang="ja-JP" altLang="en-US" sz="11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（令和３年５月支払い）</a:t>
            </a: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endParaRPr kumimoji="1" lang="en-US" altLang="ja-JP"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手当額の算出方法と支給制限に関する所得の算定方法が変更されます。</a:t>
            </a:r>
            <a:endParaRPr kumimoji="1" lang="en-US" altLang="ja-JP"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矢印コネクタ 35"/>
          <p:cNvCxnSpPr/>
          <p:nvPr/>
        </p:nvCxnSpPr>
        <p:spPr>
          <a:xfrm flipV="1">
            <a:off x="4426246" y="5615243"/>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19"/>
          <p:cNvSpPr txBox="1">
            <a:spLocks noChangeArrowheads="1"/>
          </p:cNvSpPr>
          <p:nvPr/>
        </p:nvSpPr>
        <p:spPr bwMode="auto">
          <a:xfrm>
            <a:off x="4233410" y="5165930"/>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54" name="角丸四角形 53"/>
          <p:cNvSpPr/>
          <p:nvPr/>
        </p:nvSpPr>
        <p:spPr>
          <a:xfrm>
            <a:off x="932938" y="4540410"/>
            <a:ext cx="6156000" cy="1548000"/>
          </a:xfrm>
          <a:prstGeom prst="roundRect">
            <a:avLst>
              <a:gd name="adj" fmla="val 6342"/>
            </a:avLst>
          </a:prstGeom>
          <a:noFill/>
          <a:ln w="22225" cap="rnd">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5" name="角丸四角形 54"/>
          <p:cNvSpPr/>
          <p:nvPr/>
        </p:nvSpPr>
        <p:spPr>
          <a:xfrm>
            <a:off x="932186" y="6339579"/>
            <a:ext cx="6156000" cy="1548000"/>
          </a:xfrm>
          <a:prstGeom prst="roundRect">
            <a:avLst>
              <a:gd name="adj" fmla="val 4406"/>
            </a:avLst>
          </a:prstGeom>
          <a:noFill/>
          <a:ln w="22225" cap="rnd">
            <a:solidFill>
              <a:srgbClr val="FF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4" name="正方形/長方形 6"/>
          <p:cNvSpPr>
            <a:spLocks noChangeArrowheads="1"/>
          </p:cNvSpPr>
          <p:nvPr/>
        </p:nvSpPr>
        <p:spPr bwMode="auto">
          <a:xfrm>
            <a:off x="2267126" y="4950018"/>
            <a:ext cx="1955364" cy="1008000"/>
          </a:xfrm>
          <a:prstGeom prst="rect">
            <a:avLst/>
          </a:prstGeom>
          <a:solidFill>
            <a:srgbClr val="FFDCFF"/>
          </a:solidFill>
          <a:ln w="127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3" name="正方形/長方形 6"/>
          <p:cNvSpPr>
            <a:spLocks noChangeArrowheads="1"/>
          </p:cNvSpPr>
          <p:nvPr/>
        </p:nvSpPr>
        <p:spPr bwMode="auto">
          <a:xfrm>
            <a:off x="2268331" y="5598018"/>
            <a:ext cx="1954159"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7" name="正方形/長方形 56"/>
          <p:cNvSpPr/>
          <p:nvPr/>
        </p:nvSpPr>
        <p:spPr>
          <a:xfrm>
            <a:off x="2289190" y="4600590"/>
            <a:ext cx="1955364"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8" name="正方形/長方形 57"/>
          <p:cNvSpPr/>
          <p:nvPr/>
        </p:nvSpPr>
        <p:spPr>
          <a:xfrm>
            <a:off x="2276779" y="4952593"/>
            <a:ext cx="1955364"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2276779" y="5625551"/>
            <a:ext cx="1945711"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p:cNvSpPr/>
          <p:nvPr/>
        </p:nvSpPr>
        <p:spPr>
          <a:xfrm>
            <a:off x="2264554" y="4949906"/>
            <a:ext cx="1955364" cy="1008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4" name="グループ化 13"/>
          <p:cNvGrpSpPr/>
          <p:nvPr/>
        </p:nvGrpSpPr>
        <p:grpSpPr>
          <a:xfrm>
            <a:off x="4892626" y="4602566"/>
            <a:ext cx="1980000" cy="1355452"/>
            <a:chOff x="3888482" y="6115323"/>
            <a:chExt cx="2016224" cy="1355452"/>
          </a:xfrm>
        </p:grpSpPr>
        <p:sp>
          <p:nvSpPr>
            <p:cNvPr id="35" name="正方形/長方形 3"/>
            <p:cNvSpPr>
              <a:spLocks noChangeArrowheads="1"/>
            </p:cNvSpPr>
            <p:nvPr/>
          </p:nvSpPr>
          <p:spPr bwMode="auto">
            <a:xfrm>
              <a:off x="3888706" y="6714775"/>
              <a:ext cx="2016000" cy="756000"/>
            </a:xfrm>
            <a:prstGeom prst="rect">
              <a:avLst/>
            </a:prstGeom>
            <a:noFill/>
            <a:ln w="12700">
              <a:solidFill>
                <a:srgbClr val="33CC33"/>
              </a:solidFill>
              <a:miter lim="800000"/>
              <a:headEnd/>
              <a:tailEnd/>
            </a:ln>
          </p:spPr>
          <p:txBody>
            <a:bodyPr vert="horz" wrap="square" lIns="180000" tIns="72000" rIns="144000" bIns="72000" numCol="1" anchor="ctr" anchorCtr="0" compatLnSpc="1">
              <a:prstTxWarp prst="textNoShape">
                <a:avLst/>
              </a:prstTxWarp>
            </a:bodyPr>
            <a:lstStyle/>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障害基礎年金等の全体額が</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児童扶養手当の額を上回る</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ため、手当全額が支給停止。</a:t>
              </a:r>
              <a:endParaRPr kumimoji="0" lang="ja-JP" altLang="ja-JP"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sp>
          <p:nvSpPr>
            <p:cNvPr id="60" name="正方形/長方形 59"/>
            <p:cNvSpPr/>
            <p:nvPr/>
          </p:nvSpPr>
          <p:spPr>
            <a:xfrm>
              <a:off x="3888482" y="6115323"/>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1" name="正方形/長方形 60"/>
            <p:cNvSpPr/>
            <p:nvPr/>
          </p:nvSpPr>
          <p:spPr>
            <a:xfrm>
              <a:off x="3888482" y="6704199"/>
              <a:ext cx="2016000" cy="756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63" name="AutoShape 2"/>
          <p:cNvSpPr>
            <a:spLocks noChangeArrowheads="1"/>
          </p:cNvSpPr>
          <p:nvPr/>
        </p:nvSpPr>
        <p:spPr bwMode="auto">
          <a:xfrm>
            <a:off x="1038102" y="4746702"/>
            <a:ext cx="1008000" cy="1080000"/>
          </a:xfrm>
          <a:prstGeom prst="roundRect">
            <a:avLst>
              <a:gd name="adj" fmla="val 16667"/>
            </a:avLst>
          </a:prstGeom>
          <a:solidFill>
            <a:schemeClr val="bg1">
              <a:lumMod val="95000"/>
            </a:schemeClr>
          </a:solidFill>
          <a:ln w="12700">
            <a:solidFill>
              <a:schemeClr val="tx1">
                <a:lumMod val="50000"/>
                <a:lumOff val="50000"/>
              </a:schemeClr>
            </a:solid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038102" y="499431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全額</a:t>
            </a:r>
            <a:endParaRPr kumimoji="1" lang="en-US" altLang="ja-JP"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支給停止</a:t>
            </a:r>
            <a:endParaRPr kumimoji="1" lang="en-US" altLang="ja-JP"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pSp>
        <p:nvGrpSpPr>
          <p:cNvPr id="66" name="グループ化 65"/>
          <p:cNvGrpSpPr/>
          <p:nvPr/>
        </p:nvGrpSpPr>
        <p:grpSpPr>
          <a:xfrm>
            <a:off x="2264032" y="6391327"/>
            <a:ext cx="1977428" cy="1357428"/>
            <a:chOff x="1152178" y="6113347"/>
            <a:chExt cx="2038748" cy="1357428"/>
          </a:xfrm>
        </p:grpSpPr>
        <p:sp>
          <p:nvSpPr>
            <p:cNvPr id="67" name="正方形/長方形 6"/>
            <p:cNvSpPr>
              <a:spLocks noChangeArrowheads="1"/>
            </p:cNvSpPr>
            <p:nvPr/>
          </p:nvSpPr>
          <p:spPr bwMode="auto">
            <a:xfrm>
              <a:off x="1152178" y="6462775"/>
              <a:ext cx="2016000" cy="1008000"/>
            </a:xfrm>
            <a:prstGeom prst="rect">
              <a:avLst/>
            </a:prstGeom>
            <a:solidFill>
              <a:srgbClr val="FFDCFF"/>
            </a:solidFill>
            <a:ln w="12700">
              <a:solidFill>
                <a:srgbClr val="FF66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8" name="正方形/長方形 6"/>
            <p:cNvSpPr>
              <a:spLocks noChangeArrowheads="1"/>
            </p:cNvSpPr>
            <p:nvPr/>
          </p:nvSpPr>
          <p:spPr bwMode="auto">
            <a:xfrm>
              <a:off x="1153420" y="7110775"/>
              <a:ext cx="2014758"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9" name="正方形/長方形 68"/>
            <p:cNvSpPr/>
            <p:nvPr/>
          </p:nvSpPr>
          <p:spPr>
            <a:xfrm>
              <a:off x="1174926" y="6113347"/>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正方形/長方形 69"/>
            <p:cNvSpPr/>
            <p:nvPr/>
          </p:nvSpPr>
          <p:spPr>
            <a:xfrm>
              <a:off x="1162130" y="6465350"/>
              <a:ext cx="2016000"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1" name="正方形/長方形 70"/>
            <p:cNvSpPr/>
            <p:nvPr/>
          </p:nvSpPr>
          <p:spPr>
            <a:xfrm>
              <a:off x="1162130" y="7138308"/>
              <a:ext cx="2006048"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1162620" y="7097325"/>
              <a:ext cx="2004350" cy="373337"/>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83" name="正方形/長方形 3"/>
          <p:cNvSpPr>
            <a:spLocks noChangeArrowheads="1"/>
          </p:cNvSpPr>
          <p:nvPr/>
        </p:nvSpPr>
        <p:spPr bwMode="auto">
          <a:xfrm>
            <a:off x="4916370" y="7001299"/>
            <a:ext cx="1979780" cy="396000"/>
          </a:xfrm>
          <a:prstGeom prst="rect">
            <a:avLst/>
          </a:prstGeom>
          <a:solidFill>
            <a:srgbClr val="D2FFD2"/>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4" name="正方形/長方形 3"/>
          <p:cNvSpPr>
            <a:spLocks noChangeArrowheads="1"/>
          </p:cNvSpPr>
          <p:nvPr/>
        </p:nvSpPr>
        <p:spPr bwMode="auto">
          <a:xfrm>
            <a:off x="4892252" y="6992755"/>
            <a:ext cx="1979780" cy="756000"/>
          </a:xfrm>
          <a:prstGeom prst="rect">
            <a:avLst/>
          </a:prstGeom>
          <a:noFill/>
          <a:ln w="12700">
            <a:solidFill>
              <a:srgbClr val="33CC3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5" name="正方形/長方形 74"/>
          <p:cNvSpPr/>
          <p:nvPr/>
        </p:nvSpPr>
        <p:spPr>
          <a:xfrm>
            <a:off x="4892032" y="6393303"/>
            <a:ext cx="197978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6" name="正方形/長方形 75"/>
          <p:cNvSpPr/>
          <p:nvPr/>
        </p:nvSpPr>
        <p:spPr>
          <a:xfrm>
            <a:off x="4892032" y="7371385"/>
            <a:ext cx="1979780" cy="366794"/>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子の加算部分と同額分は支給停止。</a:t>
            </a:r>
            <a:endParaRPr kumimoji="1" lang="ja-JP" altLang="en-US" sz="9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grpSp>
        <p:nvGrpSpPr>
          <p:cNvPr id="77" name="グループ化 76"/>
          <p:cNvGrpSpPr/>
          <p:nvPr/>
        </p:nvGrpSpPr>
        <p:grpSpPr>
          <a:xfrm>
            <a:off x="1048926" y="6537439"/>
            <a:ext cx="1008000" cy="1080000"/>
            <a:chOff x="8641010" y="3654351"/>
            <a:chExt cx="1008000" cy="1080000"/>
          </a:xfrm>
        </p:grpSpPr>
        <p:sp>
          <p:nvSpPr>
            <p:cNvPr id="78" name="AutoShape 2"/>
            <p:cNvSpPr>
              <a:spLocks noChangeArrowheads="1"/>
            </p:cNvSpPr>
            <p:nvPr/>
          </p:nvSpPr>
          <p:spPr bwMode="auto">
            <a:xfrm>
              <a:off x="8641010" y="3654351"/>
              <a:ext cx="1008000" cy="1080000"/>
            </a:xfrm>
            <a:prstGeom prst="roundRect">
              <a:avLst>
                <a:gd name="adj" fmla="val 16667"/>
              </a:avLst>
            </a:prstGeom>
            <a:solidFill>
              <a:srgbClr val="D2FFD2"/>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8641010" y="390196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支給</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81" name="正方形/長方形 80"/>
          <p:cNvSpPr/>
          <p:nvPr/>
        </p:nvSpPr>
        <p:spPr>
          <a:xfrm>
            <a:off x="4432441" y="4608662"/>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2" name="正方形/長方形 81"/>
          <p:cNvSpPr/>
          <p:nvPr/>
        </p:nvSpPr>
        <p:spPr>
          <a:xfrm>
            <a:off x="4409778" y="6423298"/>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4" name="正方形/長方形 83"/>
          <p:cNvSpPr/>
          <p:nvPr/>
        </p:nvSpPr>
        <p:spPr>
          <a:xfrm>
            <a:off x="4905438" y="7009906"/>
            <a:ext cx="1980000" cy="334313"/>
          </a:xfrm>
          <a:prstGeom prst="rect">
            <a:avLst/>
          </a:prstGeom>
        </p:spPr>
        <p:txBody>
          <a:bodyPr wrap="square" tIns="72000"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差額を支給</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右中かっこ 2"/>
          <p:cNvSpPr/>
          <p:nvPr/>
        </p:nvSpPr>
        <p:spPr>
          <a:xfrm>
            <a:off x="4257680" y="4947216"/>
            <a:ext cx="144000" cy="1010690"/>
          </a:xfrm>
          <a:prstGeom prst="rightBrace">
            <a:avLst>
              <a:gd name="adj1" fmla="val 8333"/>
              <a:gd name="adj2" fmla="val 66832"/>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0" name="右中かっこ 79"/>
          <p:cNvSpPr/>
          <p:nvPr/>
        </p:nvSpPr>
        <p:spPr>
          <a:xfrm rot="10800000">
            <a:off x="4712032" y="5191762"/>
            <a:ext cx="144000" cy="764685"/>
          </a:xfrm>
          <a:prstGeom prst="rightBrace">
            <a:avLst>
              <a:gd name="adj1" fmla="val 8333"/>
              <a:gd name="adj2" fmla="val 43890"/>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85" name="直線矢印コネクタ 84"/>
          <p:cNvCxnSpPr/>
          <p:nvPr/>
        </p:nvCxnSpPr>
        <p:spPr>
          <a:xfrm flipV="1">
            <a:off x="4421268" y="7574714"/>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19"/>
          <p:cNvSpPr txBox="1">
            <a:spLocks noChangeArrowheads="1"/>
          </p:cNvSpPr>
          <p:nvPr/>
        </p:nvSpPr>
        <p:spPr bwMode="auto">
          <a:xfrm>
            <a:off x="4218225" y="7137087"/>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87" name="右中かっこ 86"/>
          <p:cNvSpPr/>
          <p:nvPr/>
        </p:nvSpPr>
        <p:spPr>
          <a:xfrm>
            <a:off x="4257680" y="7378420"/>
            <a:ext cx="144000" cy="370222"/>
          </a:xfrm>
          <a:prstGeom prst="rightBrace">
            <a:avLst>
              <a:gd name="adj1" fmla="val 8333"/>
              <a:gd name="adj2" fmla="val 51395"/>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8" name="右中かっこ 87"/>
          <p:cNvSpPr/>
          <p:nvPr/>
        </p:nvSpPr>
        <p:spPr>
          <a:xfrm rot="10800000">
            <a:off x="4708933" y="7011057"/>
            <a:ext cx="144000" cy="727121"/>
          </a:xfrm>
          <a:prstGeom prst="rightBrace">
            <a:avLst>
              <a:gd name="adj1" fmla="val 8333"/>
              <a:gd name="adj2" fmla="val 23274"/>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9" name="右中かっこ 88"/>
          <p:cNvSpPr/>
          <p:nvPr/>
        </p:nvSpPr>
        <p:spPr>
          <a:xfrm>
            <a:off x="4916370" y="7011058"/>
            <a:ext cx="192280" cy="323712"/>
          </a:xfrm>
          <a:prstGeom prst="rightBrace">
            <a:avLst>
              <a:gd name="adj1" fmla="val 8333"/>
              <a:gd name="adj2" fmla="val 51139"/>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4" name="Rectangle 5"/>
          <p:cNvSpPr>
            <a:spLocks noChangeArrowheads="1"/>
          </p:cNvSpPr>
          <p:nvPr/>
        </p:nvSpPr>
        <p:spPr bwMode="auto">
          <a:xfrm>
            <a:off x="251393" y="8050700"/>
            <a:ext cx="6677061" cy="1229682"/>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lvl="0" indent="-288000" algn="just" fontAlgn="base">
              <a:lnSpc>
                <a:spcPts val="1700"/>
              </a:lnSpc>
              <a:spcBef>
                <a:spcPts val="600"/>
              </a:spcBef>
              <a:spcAft>
                <a:spcPct val="0"/>
              </a:spcAf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なお、障害基礎年金等以外の公的年金等を受給している方（障害基礎年金等は受給していない方）</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(※²)</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は、今回の改正後も、調整する公的年金等の範囲に変更はないので、公的</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年金等の額が児童扶養手当</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額を下回る場合は、</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差額分を児童</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扶養</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手当として受給</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(※²)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の障害年金以外の公的年金等や障害厚生年金（３級）のみを受給している方。</a:t>
            </a:r>
            <a:endParaRPr kumimoji="1"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3308" y="-48023"/>
            <a:ext cx="1224878" cy="544294"/>
          </a:xfrm>
          <a:prstGeom prst="rect">
            <a:avLst/>
          </a:prstGeom>
        </p:spPr>
      </p:pic>
      <p:sp>
        <p:nvSpPr>
          <p:cNvPr id="8" name="正方形/長方形 7"/>
          <p:cNvSpPr/>
          <p:nvPr/>
        </p:nvSpPr>
        <p:spPr>
          <a:xfrm>
            <a:off x="362696" y="561802"/>
            <a:ext cx="6508108" cy="369332"/>
          </a:xfrm>
          <a:prstGeom prst="rect">
            <a:avLst/>
          </a:prstGeom>
        </p:spPr>
        <p:txBody>
          <a:bodyPr wrap="square">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障害基礎年金等を受給しているひとり親のご家庭の皆さま</a:t>
            </a:r>
          </a:p>
        </p:txBody>
      </p:sp>
      <p:sp>
        <p:nvSpPr>
          <p:cNvPr id="9" name="正方形/長方形 8"/>
          <p:cNvSpPr/>
          <p:nvPr/>
        </p:nvSpPr>
        <p:spPr>
          <a:xfrm>
            <a:off x="0" y="896025"/>
            <a:ext cx="6871812" cy="646331"/>
          </a:xfrm>
          <a:prstGeom prst="rect">
            <a:avLst/>
          </a:prstGeom>
        </p:spPr>
        <p:txBody>
          <a:bodyPr wrap="square">
            <a:spAutoFit/>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「児童扶養手当」</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が</a:t>
            </a:r>
            <a:r>
              <a:rPr kumimoji="1" lang="ja-JP" altLang="en-US" sz="2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変わります</a:t>
            </a:r>
            <a:endPar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1" name="円/楕円 81"/>
          <p:cNvSpPr/>
          <p:nvPr/>
        </p:nvSpPr>
        <p:spPr>
          <a:xfrm>
            <a:off x="81650" y="4765747"/>
            <a:ext cx="864000" cy="864000"/>
          </a:xfrm>
          <a:prstGeom prst="ellips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3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改正前</a:t>
            </a:r>
          </a:p>
        </p:txBody>
      </p:sp>
      <p:sp>
        <p:nvSpPr>
          <p:cNvPr id="92" name="円/楕円 99"/>
          <p:cNvSpPr/>
          <p:nvPr/>
        </p:nvSpPr>
        <p:spPr>
          <a:xfrm>
            <a:off x="41929" y="6533284"/>
            <a:ext cx="864000" cy="864000"/>
          </a:xfrm>
          <a:prstGeom prst="ellips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改正後</a:t>
            </a:r>
          </a:p>
        </p:txBody>
      </p:sp>
      <p:sp>
        <p:nvSpPr>
          <p:cNvPr id="93" name="二等辺三角形 92"/>
          <p:cNvSpPr/>
          <p:nvPr/>
        </p:nvSpPr>
        <p:spPr>
          <a:xfrm rot="5400000">
            <a:off x="874194" y="4985084"/>
            <a:ext cx="216000" cy="229869"/>
          </a:xfrm>
          <a:prstGeom prst="triangl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二等辺三角形 94"/>
          <p:cNvSpPr/>
          <p:nvPr/>
        </p:nvSpPr>
        <p:spPr>
          <a:xfrm rot="5400000">
            <a:off x="844982" y="6777048"/>
            <a:ext cx="216000" cy="229869"/>
          </a:xfrm>
          <a:prstGeom prst="triangl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7" name="直線矢印コネクタ 96"/>
          <p:cNvCxnSpPr/>
          <p:nvPr/>
        </p:nvCxnSpPr>
        <p:spPr>
          <a:xfrm flipH="1">
            <a:off x="464465" y="5745871"/>
            <a:ext cx="6356" cy="683734"/>
          </a:xfrm>
          <a:prstGeom prst="straightConnector1">
            <a:avLst/>
          </a:prstGeom>
          <a:noFill/>
          <a:ln w="57150" cap="flat" cmpd="sng" algn="ctr">
            <a:solidFill>
              <a:sysClr val="window" lastClr="FFFFFF">
                <a:lumMod val="65000"/>
              </a:sysClr>
            </a:solidFill>
            <a:prstDash val="sysDot"/>
            <a:tailEnd type="arrow" w="med" len="sm"/>
          </a:ln>
          <a:effectLst/>
        </p:spPr>
      </p:cxnSp>
    </p:spTree>
    <p:extLst>
      <p:ext uri="{BB962C8B-B14F-4D97-AF65-F5344CB8AC3E}">
        <p14:creationId xmlns:p14="http://schemas.microsoft.com/office/powerpoint/2010/main" val="1699613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5"/>
          <p:cNvSpPr>
            <a:spLocks noChangeArrowheads="1"/>
          </p:cNvSpPr>
          <p:nvPr/>
        </p:nvSpPr>
        <p:spPr bwMode="auto">
          <a:xfrm>
            <a:off x="251393" y="730598"/>
            <a:ext cx="6677061" cy="1986941"/>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児童扶養手当制度には、受給資格者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母子家庭の母など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と受給資格者と生計を同じくする民法上の扶養義務者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子どもの祖父母など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などについて、それぞれ前年の所得に応じて支給を制限する取り扱い</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があります。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支給制限の額は、扶養親族の数などによって異なります。</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46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令和３年３月分の手当以降は、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障害基礎年金等を受給している受給資格者</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の支給制限に関する</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「所得」に非課税公的年金給付等</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が含まれます。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障害年金、遺族年金、労災年金、遺族補償など。</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AutoShape 2"/>
          <p:cNvSpPr>
            <a:spLocks noChangeArrowheads="1"/>
          </p:cNvSpPr>
          <p:nvPr/>
        </p:nvSpPr>
        <p:spPr bwMode="auto">
          <a:xfrm>
            <a:off x="281936" y="3107710"/>
            <a:ext cx="1224000" cy="2556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の月</a:t>
            </a:r>
            <a:r>
              <a:rPr kumimoji="1" lang="ja-JP" altLang="en-US"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endParaRPr kumimoji="1" lang="en-US" altLang="ja-JP"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（令和２年４月～）</a:t>
            </a:r>
            <a:endPar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Rectangle 5"/>
          <p:cNvSpPr>
            <a:spLocks noChangeArrowheads="1"/>
          </p:cNvSpPr>
          <p:nvPr/>
        </p:nvSpPr>
        <p:spPr bwMode="auto">
          <a:xfrm>
            <a:off x="1542397" y="8278166"/>
            <a:ext cx="5215739"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AutoShape 2"/>
          <p:cNvSpPr>
            <a:spLocks noChangeArrowheads="1"/>
          </p:cNvSpPr>
          <p:nvPr/>
        </p:nvSpPr>
        <p:spPr bwMode="auto">
          <a:xfrm>
            <a:off x="286128" y="8208807"/>
            <a:ext cx="1224000" cy="1432178"/>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支給開始月</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1532872" y="3143018"/>
            <a:ext cx="5503464" cy="2539157"/>
          </a:xfrm>
          <a:prstGeom prst="rect">
            <a:avLst/>
          </a:prstGeom>
          <a:noFill/>
        </p:spPr>
        <p:txBody>
          <a:bodyPr wrap="square" lIns="100800" tIns="0" rIns="0" bIns="0" rtlCol="0">
            <a:spAutoFit/>
          </a:bodyPr>
          <a:lstStyle/>
          <a:p>
            <a:pPr marL="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◆子どもが１人</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43,160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96996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◆子ども３人目</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以降の加算</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（１人につき）</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6,110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6,100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3,060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4" name="Rectangle 5"/>
          <p:cNvSpPr>
            <a:spLocks noChangeArrowheads="1"/>
          </p:cNvSpPr>
          <p:nvPr/>
        </p:nvSpPr>
        <p:spPr bwMode="auto">
          <a:xfrm>
            <a:off x="1535496" y="6303351"/>
            <a:ext cx="5208923"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◆既に児童扶養手当受給資格者として認定を受けている方は、原則、申請は不要です。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◆それ以外の方は、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事前申請は可能</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AutoShape 2"/>
          <p:cNvSpPr>
            <a:spLocks noChangeArrowheads="1"/>
          </p:cNvSpPr>
          <p:nvPr/>
        </p:nvSpPr>
        <p:spPr bwMode="auto">
          <a:xfrm>
            <a:off x="281936" y="6302412"/>
            <a:ext cx="1224000" cy="1296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するための</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29213" y="197967"/>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29212" y="202877"/>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5" name="テキスト ボックス 24"/>
          <p:cNvSpPr txBox="1"/>
          <p:nvPr/>
        </p:nvSpPr>
        <p:spPr>
          <a:xfrm>
            <a:off x="267919" y="201151"/>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２．支給制限に関する所得の算定が変わります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166605" y="2970168"/>
            <a:ext cx="6822105" cy="2835866"/>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角丸四角形 29"/>
          <p:cNvSpPr/>
          <p:nvPr/>
        </p:nvSpPr>
        <p:spPr>
          <a:xfrm>
            <a:off x="166604" y="6102623"/>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角丸四角形 31"/>
          <p:cNvSpPr/>
          <p:nvPr/>
        </p:nvSpPr>
        <p:spPr>
          <a:xfrm>
            <a:off x="163914" y="8074092"/>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3118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AAAA870-562D-470A-97F4-8107A804010E}">
  <ds:schemaRefs>
    <ds:schemaRef ds:uri="http://schemas.microsoft.com/sharepoint/v3/contenttype/forms"/>
  </ds:schemaRefs>
</ds:datastoreItem>
</file>

<file path=customXml/itemProps2.xml><?xml version="1.0" encoding="utf-8"?>
<ds:datastoreItem xmlns:ds="http://schemas.openxmlformats.org/officeDocument/2006/customXml" ds:itemID="{C2E0F558-D430-4C2E-ABC2-736BBDE3EE47}">
  <ds:schemaRefs>
    <ds:schemaRef ds:uri="8B97BE19-CDDD-400E-817A-CFDD13F7EC12"/>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96644011-fdb5-4a67-a809-8d06bf36c1e2"/>
    <ds:schemaRef ds:uri="http://purl.org/dc/terms/"/>
    <ds:schemaRef ds:uri="http://schemas.openxmlformats.org/package/2006/metadata/core-properties"/>
  </ds:schemaRefs>
</ds:datastoreItem>
</file>

<file path=customXml/itemProps3.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3396</TotalTime>
  <Words>821</Words>
  <Application>Microsoft Office PowerPoint</Application>
  <PresentationFormat>ユーザー設定</PresentationFormat>
  <Paragraphs>67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伊藤 瑠夏(itou-ruka.pv1)</cp:lastModifiedBy>
  <cp:revision>323</cp:revision>
  <cp:lastPrinted>2020-10-27T08:11:53Z</cp:lastPrinted>
  <dcterms:created xsi:type="dcterms:W3CDTF">2012-02-07T08:49:16Z</dcterms:created>
  <dcterms:modified xsi:type="dcterms:W3CDTF">2020-11-16T02:31:45Z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